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77" r:id="rId5"/>
    <p:sldId id="27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9" r:id="rId22"/>
    <p:sldId id="274" r:id="rId23"/>
    <p:sldId id="280" r:id="rId24"/>
    <p:sldId id="275" r:id="rId25"/>
    <p:sldId id="276"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44" y="-2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27/09/2012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27/09/2012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791200"/>
            <a:ext cx="7772400" cy="762000"/>
          </a:xfrm>
        </p:spPr>
        <p:txBody>
          <a:bodyPr>
            <a:normAutofit/>
          </a:bodyPr>
          <a:lstStyle/>
          <a:p>
            <a:r>
              <a:rPr lang="en-US" sz="2000" dirty="0" smtClean="0">
                <a:effectLst/>
              </a:rPr>
              <a:t>           </a:t>
            </a:r>
            <a:endParaRPr lang="en-US" sz="2000" dirty="0">
              <a:effectLst/>
            </a:endParaRPr>
          </a:p>
        </p:txBody>
      </p:sp>
      <p:sp>
        <p:nvSpPr>
          <p:cNvPr id="3" name="Subtitle 2"/>
          <p:cNvSpPr>
            <a:spLocks noGrp="1"/>
          </p:cNvSpPr>
          <p:nvPr>
            <p:ph type="subTitle" idx="1"/>
          </p:nvPr>
        </p:nvSpPr>
        <p:spPr>
          <a:xfrm>
            <a:off x="1371600" y="2362200"/>
            <a:ext cx="6400800" cy="3276600"/>
          </a:xfrm>
        </p:spPr>
        <p:txBody>
          <a:bodyPr/>
          <a:lstStyle/>
          <a:p>
            <a:endParaRPr lang="en-US" dirty="0"/>
          </a:p>
        </p:txBody>
      </p:sp>
      <p:pic>
        <p:nvPicPr>
          <p:cNvPr id="4" name="Picture 3"/>
          <p:cNvPicPr/>
          <p:nvPr/>
        </p:nvPicPr>
        <p:blipFill>
          <a:blip r:embed="rId3" cstate="print"/>
          <a:srcRect/>
          <a:stretch>
            <a:fillRect/>
          </a:stretch>
        </p:blipFill>
        <p:spPr bwMode="auto">
          <a:xfrm>
            <a:off x="1295400" y="228600"/>
            <a:ext cx="64770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391400" cy="609599"/>
          </a:xfrm>
        </p:spPr>
        <p:txBody>
          <a:bodyPr>
            <a:normAutofit fontScale="90000"/>
          </a:bodyPr>
          <a:lstStyle/>
          <a:p>
            <a:r>
              <a:rPr lang="en-US" sz="2800" b="1" dirty="0" smtClean="0"/>
              <a:t>NPCDCS</a:t>
            </a:r>
            <a:br>
              <a:rPr lang="en-US" sz="2800" b="1" dirty="0" smtClean="0"/>
            </a:br>
            <a:endParaRPr lang="en-US" sz="2800" dirty="0"/>
          </a:p>
        </p:txBody>
      </p:sp>
      <p:sp>
        <p:nvSpPr>
          <p:cNvPr id="3" name="Subtitle 2"/>
          <p:cNvSpPr>
            <a:spLocks noGrp="1"/>
          </p:cNvSpPr>
          <p:nvPr>
            <p:ph type="subTitle" idx="1"/>
          </p:nvPr>
        </p:nvSpPr>
        <p:spPr>
          <a:xfrm>
            <a:off x="1143000" y="762000"/>
            <a:ext cx="7467600" cy="5715000"/>
          </a:xfrm>
        </p:spPr>
        <p:txBody>
          <a:bodyPr>
            <a:normAutofit/>
          </a:bodyPr>
          <a:lstStyle/>
          <a:p>
            <a:pPr lvl="0" algn="l">
              <a:buFont typeface="Arial" pitchFamily="34" charset="0"/>
              <a:buChar char="•"/>
            </a:pPr>
            <a:r>
              <a:rPr lang="en-US" sz="2000" dirty="0" smtClean="0">
                <a:solidFill>
                  <a:schemeClr val="tx1"/>
                </a:solidFill>
              </a:rPr>
              <a:t> The NCD cell at various levels : </a:t>
            </a:r>
            <a:r>
              <a:rPr lang="en-US" sz="2000" b="1" dirty="0" smtClean="0">
                <a:solidFill>
                  <a:schemeClr val="accent1"/>
                </a:solidFill>
              </a:rPr>
              <a:t>Ensure implementation and supervision of the </a:t>
            </a:r>
            <a:r>
              <a:rPr lang="en-US" sz="2000" b="1" dirty="0" err="1" smtClean="0">
                <a:solidFill>
                  <a:schemeClr val="accent1"/>
                </a:solidFill>
              </a:rPr>
              <a:t>programme</a:t>
            </a:r>
            <a:r>
              <a:rPr lang="en-US" sz="2000" b="1" dirty="0" smtClean="0">
                <a:solidFill>
                  <a:schemeClr val="accent1"/>
                </a:solidFill>
              </a:rPr>
              <a:t> activities related to health promotion, early diagnosis, treatment and referral</a:t>
            </a:r>
            <a:r>
              <a:rPr lang="en-US" sz="2000" dirty="0" smtClean="0">
                <a:solidFill>
                  <a:schemeClr val="tx1"/>
                </a:solidFill>
              </a:rPr>
              <a:t>, and further facilitates partnership with laboratories for early diagnosis in the private sector.</a:t>
            </a:r>
          </a:p>
          <a:p>
            <a:pPr algn="l"/>
            <a:r>
              <a:rPr lang="en-US" sz="2000" dirty="0" smtClean="0">
                <a:solidFill>
                  <a:schemeClr val="tx1"/>
                </a:solidFill>
              </a:rPr>
              <a:t> </a:t>
            </a:r>
          </a:p>
          <a:p>
            <a:pPr lvl="0" algn="l">
              <a:buFont typeface="Arial" pitchFamily="34" charset="0"/>
              <a:buChar char="•"/>
            </a:pPr>
            <a:r>
              <a:rPr lang="en-US" sz="2000" b="1" dirty="0" smtClean="0">
                <a:solidFill>
                  <a:schemeClr val="accent1"/>
                </a:solidFill>
              </a:rPr>
              <a:t>It  will attempt to create a wider knowledge base in the community for effective prevention, detection, referrals and treatment strategies </a:t>
            </a:r>
            <a:r>
              <a:rPr lang="en-US" sz="2000" dirty="0" smtClean="0">
                <a:solidFill>
                  <a:schemeClr val="tx1"/>
                </a:solidFill>
              </a:rPr>
              <a:t>through convergence with the ongoing interventions of National Rural Health Mission (NRHM), National Tobacco Control </a:t>
            </a:r>
            <a:r>
              <a:rPr lang="en-US" sz="2000" dirty="0" err="1" smtClean="0">
                <a:solidFill>
                  <a:schemeClr val="tx1"/>
                </a:solidFill>
              </a:rPr>
              <a:t>Programme</a:t>
            </a:r>
            <a:r>
              <a:rPr lang="en-US" sz="2000" dirty="0" smtClean="0">
                <a:solidFill>
                  <a:schemeClr val="tx1"/>
                </a:solidFill>
              </a:rPr>
              <a:t> (NTCP), and National </a:t>
            </a:r>
            <a:r>
              <a:rPr lang="en-US" sz="2000" dirty="0" err="1" smtClean="0">
                <a:solidFill>
                  <a:schemeClr val="tx1"/>
                </a:solidFill>
              </a:rPr>
              <a:t>Programme</a:t>
            </a:r>
            <a:r>
              <a:rPr lang="en-US" sz="2000" dirty="0" smtClean="0">
                <a:solidFill>
                  <a:schemeClr val="tx1"/>
                </a:solidFill>
              </a:rPr>
              <a:t> for Health Care of Elderly (NPHCE) etc. and build a strong monitoring and evaluation system through the public health infrastructure.</a:t>
            </a:r>
          </a:p>
          <a:p>
            <a:pPr algn="l"/>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0"/>
            <a:ext cx="7772400" cy="381000"/>
          </a:xfrm>
        </p:spPr>
        <p:txBody>
          <a:bodyPr>
            <a:noAutofit/>
          </a:bodyPr>
          <a:lstStyle/>
          <a:p>
            <a:r>
              <a:rPr lang="en-US" sz="2000" b="1" dirty="0" smtClean="0"/>
              <a:t>Objectives of NPCDCS</a:t>
            </a:r>
            <a:endParaRPr lang="en-US" sz="2000" dirty="0"/>
          </a:p>
        </p:txBody>
      </p:sp>
      <p:sp>
        <p:nvSpPr>
          <p:cNvPr id="3" name="Subtitle 2"/>
          <p:cNvSpPr>
            <a:spLocks noGrp="1"/>
          </p:cNvSpPr>
          <p:nvPr>
            <p:ph type="subTitle" idx="1"/>
          </p:nvPr>
        </p:nvSpPr>
        <p:spPr>
          <a:xfrm>
            <a:off x="1219200" y="762000"/>
            <a:ext cx="7543800" cy="5867400"/>
          </a:xfrm>
        </p:spPr>
        <p:txBody>
          <a:bodyPr>
            <a:normAutofit fontScale="70000" lnSpcReduction="20000"/>
          </a:bodyPr>
          <a:lstStyle/>
          <a:p>
            <a:pPr marL="457200" indent="-457200" algn="l"/>
            <a:r>
              <a:rPr lang="en-US" sz="2000" b="1" dirty="0" smtClean="0">
                <a:solidFill>
                  <a:schemeClr val="tx1"/>
                </a:solidFill>
              </a:rPr>
              <a:t>1)  </a:t>
            </a:r>
            <a:r>
              <a:rPr lang="en-US" sz="2000" b="1" dirty="0" smtClean="0">
                <a:solidFill>
                  <a:schemeClr val="accent1"/>
                </a:solidFill>
              </a:rPr>
              <a:t>Prevent and control common NCDs through </a:t>
            </a:r>
            <a:r>
              <a:rPr lang="en-US" sz="2000" b="1" dirty="0" err="1" smtClean="0">
                <a:solidFill>
                  <a:schemeClr val="accent1"/>
                </a:solidFill>
              </a:rPr>
              <a:t>behaviour</a:t>
            </a:r>
            <a:r>
              <a:rPr lang="en-US" sz="2000" b="1" dirty="0" smtClean="0">
                <a:solidFill>
                  <a:schemeClr val="accent1"/>
                </a:solidFill>
              </a:rPr>
              <a:t> and life style changes</a:t>
            </a:r>
            <a:r>
              <a:rPr lang="en-US" sz="2000" dirty="0" smtClean="0">
                <a:solidFill>
                  <a:schemeClr val="tx1"/>
                </a:solidFill>
              </a:rPr>
              <a:t>,</a:t>
            </a:r>
          </a:p>
          <a:p>
            <a:pPr marL="457200" indent="-457200" algn="l"/>
            <a:endParaRPr lang="en-US" sz="2000" dirty="0" smtClean="0">
              <a:solidFill>
                <a:schemeClr val="tx1"/>
              </a:solidFill>
            </a:endParaRPr>
          </a:p>
          <a:p>
            <a:pPr algn="l"/>
            <a:r>
              <a:rPr lang="en-US" sz="2000" dirty="0" smtClean="0">
                <a:solidFill>
                  <a:schemeClr val="tx1"/>
                </a:solidFill>
              </a:rPr>
              <a:t>2) Provide </a:t>
            </a:r>
            <a:r>
              <a:rPr lang="en-US" sz="2000" b="1" dirty="0" smtClean="0">
                <a:solidFill>
                  <a:schemeClr val="accent1"/>
                </a:solidFill>
              </a:rPr>
              <a:t>early diagnosis and management </a:t>
            </a:r>
            <a:r>
              <a:rPr lang="en-US" sz="2000" dirty="0" smtClean="0">
                <a:solidFill>
                  <a:schemeClr val="tx1"/>
                </a:solidFill>
              </a:rPr>
              <a:t>of common NCDs,</a:t>
            </a:r>
          </a:p>
          <a:p>
            <a:pPr algn="l"/>
            <a:endParaRPr lang="en-US" sz="2000" dirty="0" smtClean="0">
              <a:solidFill>
                <a:schemeClr val="tx1"/>
              </a:solidFill>
            </a:endParaRPr>
          </a:p>
          <a:p>
            <a:pPr algn="l"/>
            <a:r>
              <a:rPr lang="en-US" sz="2000" dirty="0" smtClean="0">
                <a:solidFill>
                  <a:schemeClr val="tx1"/>
                </a:solidFill>
              </a:rPr>
              <a:t>3) </a:t>
            </a:r>
            <a:r>
              <a:rPr lang="en-US" sz="2000" b="1" dirty="0" smtClean="0">
                <a:solidFill>
                  <a:schemeClr val="accent1"/>
                </a:solidFill>
              </a:rPr>
              <a:t>Build capacity </a:t>
            </a:r>
            <a:r>
              <a:rPr lang="en-US" sz="2000" dirty="0" smtClean="0">
                <a:solidFill>
                  <a:schemeClr val="tx1"/>
                </a:solidFill>
              </a:rPr>
              <a:t>at various levels of health care for prevention, diagnosis and treatment of common NCDs,</a:t>
            </a:r>
          </a:p>
          <a:p>
            <a:pPr algn="l"/>
            <a:endParaRPr lang="en-US" sz="2000" dirty="0" smtClean="0">
              <a:solidFill>
                <a:schemeClr val="tx1"/>
              </a:solidFill>
            </a:endParaRPr>
          </a:p>
          <a:p>
            <a:pPr algn="l"/>
            <a:r>
              <a:rPr lang="en-US" sz="2000" dirty="0" smtClean="0">
                <a:solidFill>
                  <a:schemeClr val="tx1"/>
                </a:solidFill>
              </a:rPr>
              <a:t>4) </a:t>
            </a:r>
            <a:r>
              <a:rPr lang="en-US" sz="2000" b="1" dirty="0" smtClean="0">
                <a:solidFill>
                  <a:schemeClr val="accent1"/>
                </a:solidFill>
              </a:rPr>
              <a:t>Train human resource within the public health setup </a:t>
            </a:r>
            <a:r>
              <a:rPr lang="en-US" sz="2000" dirty="0" err="1" smtClean="0">
                <a:solidFill>
                  <a:schemeClr val="tx1"/>
                </a:solidFill>
              </a:rPr>
              <a:t>viz</a:t>
            </a:r>
            <a:r>
              <a:rPr lang="en-US" sz="2000" dirty="0" smtClean="0">
                <a:solidFill>
                  <a:schemeClr val="tx1"/>
                </a:solidFill>
              </a:rPr>
              <a:t> doctors, paramedics and nursing staff to cope with the increasing burden of NCDs, and</a:t>
            </a:r>
          </a:p>
          <a:p>
            <a:pPr algn="l"/>
            <a:endParaRPr lang="en-US" sz="2000" dirty="0" smtClean="0">
              <a:solidFill>
                <a:schemeClr val="tx1"/>
              </a:solidFill>
            </a:endParaRPr>
          </a:p>
          <a:p>
            <a:pPr algn="l"/>
            <a:r>
              <a:rPr lang="en-US" sz="2000" dirty="0" smtClean="0">
                <a:solidFill>
                  <a:schemeClr val="tx1"/>
                </a:solidFill>
              </a:rPr>
              <a:t>5) Establish and develop capacity for </a:t>
            </a:r>
            <a:r>
              <a:rPr lang="en-US" sz="2000" b="1" dirty="0" smtClean="0">
                <a:solidFill>
                  <a:schemeClr val="accent1"/>
                </a:solidFill>
              </a:rPr>
              <a:t>palliative &amp; rehabilitative </a:t>
            </a:r>
            <a:r>
              <a:rPr lang="en-US" sz="2000" dirty="0" smtClean="0">
                <a:solidFill>
                  <a:schemeClr val="tx1"/>
                </a:solidFill>
              </a:rPr>
              <a:t>care.</a:t>
            </a:r>
          </a:p>
          <a:p>
            <a:pPr algn="l"/>
            <a:r>
              <a:rPr lang="en-US" sz="2000" dirty="0" smtClean="0">
                <a:solidFill>
                  <a:schemeClr val="tx1"/>
                </a:solidFill>
              </a:rPr>
              <a:t> </a:t>
            </a:r>
          </a:p>
          <a:p>
            <a:pPr algn="l"/>
            <a:r>
              <a:rPr lang="en-US" sz="2000" dirty="0" smtClean="0">
                <a:solidFill>
                  <a:schemeClr val="tx1"/>
                </a:solidFill>
              </a:rPr>
              <a:t> </a:t>
            </a:r>
            <a:r>
              <a:rPr lang="en-US" sz="2900" b="1" dirty="0" smtClean="0">
                <a:solidFill>
                  <a:schemeClr val="tx1"/>
                </a:solidFill>
              </a:rPr>
              <a:t>Strategies</a:t>
            </a:r>
          </a:p>
          <a:p>
            <a:pPr algn="l"/>
            <a:endParaRPr lang="en-US" sz="2000" dirty="0" smtClean="0">
              <a:solidFill>
                <a:schemeClr val="tx1"/>
              </a:solidFill>
            </a:endParaRPr>
          </a:p>
          <a:p>
            <a:pPr algn="l"/>
            <a:r>
              <a:rPr lang="en-US" sz="2000" b="1" dirty="0" smtClean="0">
                <a:solidFill>
                  <a:schemeClr val="tx1"/>
                </a:solidFill>
              </a:rPr>
              <a:t> </a:t>
            </a:r>
            <a:r>
              <a:rPr lang="en-US" sz="2000" dirty="0" smtClean="0">
                <a:solidFill>
                  <a:schemeClr val="tx1"/>
                </a:solidFill>
              </a:rPr>
              <a:t>1) Prevention through </a:t>
            </a:r>
            <a:r>
              <a:rPr lang="en-US" sz="2000" dirty="0" err="1" smtClean="0">
                <a:solidFill>
                  <a:schemeClr val="tx1"/>
                </a:solidFill>
              </a:rPr>
              <a:t>behaviour</a:t>
            </a:r>
            <a:r>
              <a:rPr lang="en-US" sz="2000" dirty="0" smtClean="0">
                <a:solidFill>
                  <a:schemeClr val="tx1"/>
                </a:solidFill>
              </a:rPr>
              <a:t> change</a:t>
            </a:r>
          </a:p>
          <a:p>
            <a:pPr marL="457200" indent="-457200" algn="l"/>
            <a:endParaRPr lang="en-US" sz="2000" dirty="0" smtClean="0">
              <a:solidFill>
                <a:schemeClr val="tx1"/>
              </a:solidFill>
            </a:endParaRPr>
          </a:p>
          <a:p>
            <a:pPr algn="l"/>
            <a:r>
              <a:rPr lang="en-US" sz="2000" dirty="0" smtClean="0">
                <a:solidFill>
                  <a:schemeClr val="tx1"/>
                </a:solidFill>
              </a:rPr>
              <a:t>2) Early Diagnosis</a:t>
            </a:r>
          </a:p>
          <a:p>
            <a:pPr algn="l"/>
            <a:endParaRPr lang="en-US" sz="2000" dirty="0" smtClean="0">
              <a:solidFill>
                <a:schemeClr val="tx1"/>
              </a:solidFill>
            </a:endParaRPr>
          </a:p>
          <a:p>
            <a:pPr algn="l"/>
            <a:r>
              <a:rPr lang="en-US" sz="2000" dirty="0" smtClean="0">
                <a:solidFill>
                  <a:schemeClr val="tx1"/>
                </a:solidFill>
              </a:rPr>
              <a:t>3) Treatment</a:t>
            </a:r>
          </a:p>
          <a:p>
            <a:pPr algn="l"/>
            <a:endParaRPr lang="en-US" sz="2000" dirty="0" smtClean="0">
              <a:solidFill>
                <a:schemeClr val="tx1"/>
              </a:solidFill>
            </a:endParaRPr>
          </a:p>
          <a:p>
            <a:pPr algn="l"/>
            <a:r>
              <a:rPr lang="en-US" sz="2000" dirty="0" smtClean="0">
                <a:solidFill>
                  <a:schemeClr val="tx1"/>
                </a:solidFill>
              </a:rPr>
              <a:t>4) Capacity building of human resource</a:t>
            </a:r>
          </a:p>
          <a:p>
            <a:pPr algn="l"/>
            <a:endParaRPr lang="en-US" sz="2000" dirty="0" smtClean="0">
              <a:solidFill>
                <a:schemeClr val="tx1"/>
              </a:solidFill>
            </a:endParaRPr>
          </a:p>
          <a:p>
            <a:pPr algn="l"/>
            <a:r>
              <a:rPr lang="en-US" sz="2000" dirty="0" smtClean="0">
                <a:solidFill>
                  <a:schemeClr val="tx1"/>
                </a:solidFill>
              </a:rPr>
              <a:t>5) Surveillance, Monitoring &amp; Evaluation</a:t>
            </a:r>
          </a:p>
          <a:p>
            <a:pPr algn="l"/>
            <a:r>
              <a:rPr lang="en-US" sz="2000" dirty="0" smtClean="0">
                <a:solidFill>
                  <a:schemeClr val="tx1"/>
                </a:solidFill>
              </a:rPr>
              <a:t> </a:t>
            </a:r>
          </a:p>
          <a:p>
            <a:pPr algn="l"/>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28601"/>
            <a:ext cx="7239000" cy="609599"/>
          </a:xfrm>
        </p:spPr>
        <p:txBody>
          <a:bodyPr>
            <a:noAutofit/>
          </a:bodyPr>
          <a:lstStyle/>
          <a:p>
            <a:r>
              <a:rPr lang="en-US" sz="2400" b="1" dirty="0" smtClean="0"/>
              <a:t>Prevention through behavior change</a:t>
            </a:r>
            <a:r>
              <a:rPr lang="en-US" sz="2400" dirty="0" smtClean="0"/>
              <a:t/>
            </a:r>
            <a:br>
              <a:rPr lang="en-US" sz="2400" dirty="0" smtClean="0"/>
            </a:br>
            <a:r>
              <a:rPr lang="en-US" sz="2400" dirty="0" smtClean="0"/>
              <a:t> </a:t>
            </a:r>
            <a:endParaRPr lang="en-US" sz="2400" dirty="0"/>
          </a:p>
        </p:txBody>
      </p:sp>
      <p:sp>
        <p:nvSpPr>
          <p:cNvPr id="3" name="Subtitle 2"/>
          <p:cNvSpPr>
            <a:spLocks noGrp="1"/>
          </p:cNvSpPr>
          <p:nvPr>
            <p:ph type="subTitle" idx="1"/>
          </p:nvPr>
        </p:nvSpPr>
        <p:spPr>
          <a:xfrm>
            <a:off x="1066800" y="609600"/>
            <a:ext cx="7772400" cy="5791200"/>
          </a:xfrm>
        </p:spPr>
        <p:txBody>
          <a:bodyPr>
            <a:noAutofit/>
          </a:bodyPr>
          <a:lstStyle/>
          <a:p>
            <a:pPr lvl="0" algn="l">
              <a:buFont typeface="Arial" pitchFamily="34" charset="0"/>
              <a:buChar char="•"/>
            </a:pPr>
            <a:r>
              <a:rPr lang="en-US" sz="1600" dirty="0" smtClean="0">
                <a:solidFill>
                  <a:schemeClr val="tx1"/>
                </a:solidFill>
              </a:rPr>
              <a:t> The major risk factors to cancer, hypertension, obesity, diabetes and cardiovascular diseases are </a:t>
            </a:r>
            <a:r>
              <a:rPr lang="en-US" sz="1600" b="1" dirty="0" smtClean="0">
                <a:solidFill>
                  <a:schemeClr val="accent1"/>
                </a:solidFill>
              </a:rPr>
              <a:t>unhealthy diet, physical inactivity, stress and consumption of tobacco &amp; alcohol</a:t>
            </a:r>
            <a:r>
              <a:rPr lang="en-US" sz="1600" dirty="0" smtClean="0">
                <a:solidFill>
                  <a:schemeClr val="tx1"/>
                </a:solidFill>
              </a:rPr>
              <a:t>.</a:t>
            </a:r>
          </a:p>
          <a:p>
            <a:pPr lvl="0" algn="l">
              <a:buFont typeface="Arial" pitchFamily="34" charset="0"/>
              <a:buChar char="•"/>
            </a:pPr>
            <a:r>
              <a:rPr lang="en-US" sz="1600" b="1" dirty="0" smtClean="0">
                <a:solidFill>
                  <a:schemeClr val="accent1"/>
                </a:solidFill>
              </a:rPr>
              <a:t>  Attempts will be made to prevent these risk factors by creating general awareness </a:t>
            </a:r>
            <a:r>
              <a:rPr lang="en-US" sz="1600" dirty="0" smtClean="0">
                <a:solidFill>
                  <a:schemeClr val="tx1"/>
                </a:solidFill>
              </a:rPr>
              <a:t>about the Non Communicable Diseases (NCD) and </a:t>
            </a:r>
            <a:r>
              <a:rPr lang="en-US" sz="1600" b="1" dirty="0" smtClean="0">
                <a:solidFill>
                  <a:schemeClr val="accent1"/>
                </a:solidFill>
              </a:rPr>
              <a:t>promotion of healthy life style habits among the community</a:t>
            </a:r>
            <a:r>
              <a:rPr lang="en-US" sz="1600" dirty="0" smtClean="0">
                <a:solidFill>
                  <a:schemeClr val="tx1"/>
                </a:solidFill>
              </a:rPr>
              <a:t>. Such interventions will be done through the </a:t>
            </a:r>
            <a:r>
              <a:rPr lang="en-US" sz="1600" b="1" dirty="0" smtClean="0">
                <a:solidFill>
                  <a:schemeClr val="accent1"/>
                </a:solidFill>
              </a:rPr>
              <a:t>peripheral health functionaries and NGOs</a:t>
            </a:r>
            <a:r>
              <a:rPr lang="en-US" sz="1600" dirty="0" smtClean="0">
                <a:solidFill>
                  <a:schemeClr val="tx1"/>
                </a:solidFill>
              </a:rPr>
              <a:t>.</a:t>
            </a:r>
          </a:p>
          <a:p>
            <a:pPr algn="l"/>
            <a:r>
              <a:rPr lang="en-US" sz="1600" dirty="0" smtClean="0">
                <a:solidFill>
                  <a:schemeClr val="tx1"/>
                </a:solidFill>
              </a:rPr>
              <a:t> </a:t>
            </a:r>
          </a:p>
          <a:p>
            <a:pPr lvl="0" algn="l">
              <a:buFont typeface="Arial" pitchFamily="34" charset="0"/>
              <a:buChar char="•"/>
            </a:pPr>
            <a:r>
              <a:rPr lang="en-US" sz="1600" dirty="0" smtClean="0">
                <a:solidFill>
                  <a:schemeClr val="tx1"/>
                </a:solidFill>
              </a:rPr>
              <a:t> </a:t>
            </a:r>
            <a:r>
              <a:rPr lang="en-US" sz="1600" b="1" dirty="0" smtClean="0">
                <a:solidFill>
                  <a:schemeClr val="accent1"/>
                </a:solidFill>
              </a:rPr>
              <a:t>Approaches such as mass media, community education and interpersonal  communication </a:t>
            </a:r>
            <a:r>
              <a:rPr lang="en-US" sz="1600" dirty="0" smtClean="0">
                <a:solidFill>
                  <a:schemeClr val="tx1"/>
                </a:solidFill>
              </a:rPr>
              <a:t>will be used for </a:t>
            </a:r>
            <a:r>
              <a:rPr lang="en-US" sz="1600" b="1" dirty="0" smtClean="0">
                <a:solidFill>
                  <a:schemeClr val="accent1"/>
                </a:solidFill>
              </a:rPr>
              <a:t>behavior change </a:t>
            </a:r>
            <a:r>
              <a:rPr lang="en-US" sz="1600" dirty="0" smtClean="0">
                <a:solidFill>
                  <a:schemeClr val="tx1"/>
                </a:solidFill>
              </a:rPr>
              <a:t>focusing on the following five messages:</a:t>
            </a:r>
          </a:p>
          <a:p>
            <a:pPr algn="l"/>
            <a:r>
              <a:rPr lang="en-US" sz="1600" dirty="0" smtClean="0">
                <a:solidFill>
                  <a:schemeClr val="tx1"/>
                </a:solidFill>
              </a:rPr>
              <a:t>-</a:t>
            </a:r>
            <a:r>
              <a:rPr lang="en-US" sz="1600" b="1" dirty="0" smtClean="0">
                <a:solidFill>
                  <a:schemeClr val="accent1"/>
                </a:solidFill>
              </a:rPr>
              <a:t>increased intake of healthy foods</a:t>
            </a:r>
          </a:p>
          <a:p>
            <a:pPr algn="l"/>
            <a:r>
              <a:rPr lang="en-US" sz="1600" b="1" dirty="0" smtClean="0">
                <a:solidFill>
                  <a:schemeClr val="accent1"/>
                </a:solidFill>
              </a:rPr>
              <a:t>-increased physical activity through sports, exercise, etc.;</a:t>
            </a:r>
          </a:p>
          <a:p>
            <a:pPr algn="l"/>
            <a:r>
              <a:rPr lang="en-US" sz="1600" b="1" dirty="0" smtClean="0">
                <a:solidFill>
                  <a:schemeClr val="accent1"/>
                </a:solidFill>
              </a:rPr>
              <a:t>- avoidance of tobacco and alcohol;</a:t>
            </a:r>
          </a:p>
          <a:p>
            <a:pPr algn="l"/>
            <a:r>
              <a:rPr lang="en-US" sz="1600" b="1" dirty="0" smtClean="0">
                <a:solidFill>
                  <a:schemeClr val="accent1"/>
                </a:solidFill>
              </a:rPr>
              <a:t>- stress management</a:t>
            </a:r>
          </a:p>
          <a:p>
            <a:pPr algn="l"/>
            <a:r>
              <a:rPr lang="en-US" sz="1600" b="1" dirty="0" smtClean="0">
                <a:solidFill>
                  <a:schemeClr val="accent1"/>
                </a:solidFill>
              </a:rPr>
              <a:t>- warning signs of cancer</a:t>
            </a:r>
            <a:r>
              <a:rPr lang="en-US" sz="1600" dirty="0" smtClean="0">
                <a:solidFill>
                  <a:schemeClr val="tx1"/>
                </a:solidFill>
              </a:rPr>
              <a:t> etc.</a:t>
            </a:r>
          </a:p>
          <a:p>
            <a:pPr algn="l"/>
            <a:r>
              <a:rPr lang="en-US" sz="1600" dirty="0" smtClean="0">
                <a:solidFill>
                  <a:schemeClr val="tx1"/>
                </a:solidFill>
              </a:rPr>
              <a:t>  </a:t>
            </a:r>
            <a:r>
              <a:rPr lang="en-US" sz="1600" b="1" dirty="0" smtClean="0">
                <a:solidFill>
                  <a:schemeClr val="accent1"/>
                </a:solidFill>
              </a:rPr>
              <a:t>Interpersonal communication will be carried out through ASHAs/ AWWs/ SHGs/ Youth clubs, </a:t>
            </a:r>
            <a:r>
              <a:rPr lang="en-US" sz="1600" b="1" dirty="0" err="1" smtClean="0">
                <a:solidFill>
                  <a:schemeClr val="accent1"/>
                </a:solidFill>
              </a:rPr>
              <a:t>Panchayat</a:t>
            </a:r>
            <a:r>
              <a:rPr lang="en-US" sz="1600" b="1" dirty="0" smtClean="0">
                <a:solidFill>
                  <a:schemeClr val="accent1"/>
                </a:solidFill>
              </a:rPr>
              <a:t> members etc</a:t>
            </a:r>
            <a:r>
              <a:rPr lang="en-US" sz="1600" dirty="0" smtClean="0">
                <a:solidFill>
                  <a:schemeClr val="tx1"/>
                </a:solidFill>
              </a:rPr>
              <a:t>. for which education material will be developed at central / State level to facilitate IEC/ BCC activities</a:t>
            </a:r>
          </a:p>
          <a:p>
            <a:pPr lvl="0" algn="l">
              <a:buFont typeface="Arial" pitchFamily="34" charset="0"/>
              <a:buChar char="•"/>
            </a:pPr>
            <a:endParaRPr lang="en-US" sz="1600" dirty="0" smtClean="0">
              <a:solidFill>
                <a:schemeClr val="tx1"/>
              </a:solidFill>
            </a:endParaRPr>
          </a:p>
          <a:p>
            <a:pPr lvl="0" algn="l">
              <a:buFont typeface="Arial" pitchFamily="34" charset="0"/>
              <a:buChar char="•"/>
            </a:pPr>
            <a:r>
              <a:rPr lang="en-US" sz="1600" dirty="0" smtClean="0">
                <a:solidFill>
                  <a:schemeClr val="tx1"/>
                </a:solidFill>
              </a:rPr>
              <a:t> </a:t>
            </a:r>
            <a:r>
              <a:rPr lang="en-US" sz="1600" b="1" dirty="0" smtClean="0">
                <a:solidFill>
                  <a:schemeClr val="accent1"/>
                </a:solidFill>
              </a:rPr>
              <a:t>Targeted intervention </a:t>
            </a:r>
            <a:r>
              <a:rPr lang="en-US" sz="1600" b="1" dirty="0" err="1" smtClean="0">
                <a:solidFill>
                  <a:schemeClr val="accent1"/>
                </a:solidFill>
              </a:rPr>
              <a:t>programmes</a:t>
            </a:r>
            <a:r>
              <a:rPr lang="en-US" sz="1600" b="1" dirty="0" smtClean="0">
                <a:solidFill>
                  <a:schemeClr val="accent1"/>
                </a:solidFill>
              </a:rPr>
              <a:t> will be designed to bring awareness in schools </a:t>
            </a:r>
            <a:r>
              <a:rPr lang="en-US" sz="1600" dirty="0" smtClean="0">
                <a:solidFill>
                  <a:schemeClr val="tx1"/>
                </a:solidFill>
              </a:rPr>
              <a:t>and workplaces.</a:t>
            </a:r>
          </a:p>
          <a:p>
            <a:pPr algn="l"/>
            <a:r>
              <a:rPr lang="en-US" sz="1600" dirty="0" smtClean="0">
                <a:solidFill>
                  <a:schemeClr val="tx1"/>
                </a:solidFill>
              </a:rPr>
              <a:t> </a:t>
            </a:r>
          </a:p>
          <a:p>
            <a:pPr algn="l"/>
            <a:r>
              <a:rPr lang="en-US" sz="1600" dirty="0" smtClean="0">
                <a:solidFill>
                  <a:schemeClr val="tx1"/>
                </a:solidFill>
              </a:rPr>
              <a:t> </a:t>
            </a:r>
          </a:p>
          <a:p>
            <a:pPr algn="l"/>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0"/>
            <a:ext cx="7086600" cy="457200"/>
          </a:xfrm>
        </p:spPr>
        <p:txBody>
          <a:bodyPr>
            <a:normAutofit fontScale="90000"/>
          </a:bodyPr>
          <a:lstStyle/>
          <a:p>
            <a:r>
              <a:rPr lang="en-US" sz="2800" dirty="0" smtClean="0"/>
              <a:t/>
            </a:r>
            <a:br>
              <a:rPr lang="en-US" sz="2800" dirty="0" smtClean="0"/>
            </a:br>
            <a:r>
              <a:rPr lang="en-US" sz="2800" b="1" dirty="0" smtClean="0"/>
              <a:t> Early diagnosis</a:t>
            </a:r>
            <a:endParaRPr lang="en-US" sz="2800" dirty="0"/>
          </a:p>
        </p:txBody>
      </p:sp>
      <p:sp>
        <p:nvSpPr>
          <p:cNvPr id="3" name="Subtitle 2"/>
          <p:cNvSpPr>
            <a:spLocks noGrp="1"/>
          </p:cNvSpPr>
          <p:nvPr>
            <p:ph type="subTitle" idx="1"/>
          </p:nvPr>
        </p:nvSpPr>
        <p:spPr>
          <a:xfrm>
            <a:off x="1066800" y="914400"/>
            <a:ext cx="7696200" cy="5715000"/>
          </a:xfrm>
        </p:spPr>
        <p:txBody>
          <a:bodyPr>
            <a:normAutofit/>
          </a:bodyPr>
          <a:lstStyle/>
          <a:p>
            <a:pPr algn="l">
              <a:buFont typeface="Arial" pitchFamily="34" charset="0"/>
              <a:buChar char="•"/>
            </a:pPr>
            <a:r>
              <a:rPr lang="en-US" sz="1800" dirty="0" smtClean="0">
                <a:solidFill>
                  <a:schemeClr val="tx1"/>
                </a:solidFill>
              </a:rPr>
              <a:t>  Strategy for early diagnosis of chronic non-communicable diseases will consist of </a:t>
            </a:r>
            <a:r>
              <a:rPr lang="en-US" sz="1800" b="1" dirty="0" smtClean="0">
                <a:solidFill>
                  <a:schemeClr val="accent1"/>
                </a:solidFill>
              </a:rPr>
              <a:t>opportunistic screening of persons above the age of 30 years at the point of primary contact with any health care facility, be it the village, CHC, District hospital, tertiary care hospital </a:t>
            </a:r>
            <a:r>
              <a:rPr lang="en-US" sz="1800" dirty="0" smtClean="0">
                <a:solidFill>
                  <a:schemeClr val="tx1"/>
                </a:solidFill>
              </a:rPr>
              <a:t>etc.</a:t>
            </a:r>
          </a:p>
          <a:p>
            <a:pPr lvl="0" algn="l"/>
            <a:endParaRPr lang="en-US" sz="1800" dirty="0" smtClean="0">
              <a:solidFill>
                <a:schemeClr val="tx1"/>
              </a:solidFill>
            </a:endParaRPr>
          </a:p>
          <a:p>
            <a:pPr lvl="0" algn="l">
              <a:buFont typeface="Arial" pitchFamily="34" charset="0"/>
              <a:buChar char="•"/>
            </a:pPr>
            <a:r>
              <a:rPr lang="en-US" sz="1800" dirty="0" smtClean="0">
                <a:solidFill>
                  <a:schemeClr val="tx1"/>
                </a:solidFill>
              </a:rPr>
              <a:t> Opportunistic screening will have in built components of </a:t>
            </a:r>
            <a:r>
              <a:rPr lang="en-US" sz="1800" b="1" dirty="0" smtClean="0">
                <a:solidFill>
                  <a:schemeClr val="accent1"/>
                </a:solidFill>
              </a:rPr>
              <a:t>mass awareness creation, self screening and trained health care providers.</a:t>
            </a:r>
          </a:p>
          <a:p>
            <a:pPr lvl="0" algn="l"/>
            <a:endParaRPr lang="en-US" sz="1800" dirty="0" smtClean="0">
              <a:solidFill>
                <a:schemeClr val="tx1"/>
              </a:solidFill>
            </a:endParaRPr>
          </a:p>
          <a:p>
            <a:pPr lvl="0" algn="l">
              <a:buFont typeface="Arial" pitchFamily="34" charset="0"/>
              <a:buChar char="•"/>
            </a:pPr>
            <a:r>
              <a:rPr lang="en-US" sz="1800" dirty="0" smtClean="0">
                <a:solidFill>
                  <a:schemeClr val="tx1"/>
                </a:solidFill>
              </a:rPr>
              <a:t> Such screening involves </a:t>
            </a:r>
            <a:r>
              <a:rPr lang="en-US" sz="1800" b="1" dirty="0" smtClean="0">
                <a:solidFill>
                  <a:schemeClr val="accent1"/>
                </a:solidFill>
              </a:rPr>
              <a:t>simple clinical examination comprising of   relevant questions and easily conducted physical measurements (such as history of tobacco consumption and measurement of blood pressure etc.) to identify those individuals who are at a high risk of developing diabetes and CVD</a:t>
            </a:r>
            <a:r>
              <a:rPr lang="en-US" sz="1800" dirty="0" smtClean="0">
                <a:solidFill>
                  <a:schemeClr val="tx1"/>
                </a:solidFill>
              </a:rPr>
              <a:t>, warranting further investigation/ action. </a:t>
            </a:r>
          </a:p>
          <a:p>
            <a:pPr lvl="0" algn="l"/>
            <a:endParaRPr lang="en-US" sz="1800" dirty="0" smtClean="0">
              <a:solidFill>
                <a:schemeClr val="tx1"/>
              </a:solidFill>
            </a:endParaRPr>
          </a:p>
          <a:p>
            <a:pPr lvl="0" algn="l">
              <a:buFont typeface="Arial" pitchFamily="34" charset="0"/>
              <a:buChar char="•"/>
            </a:pPr>
            <a:r>
              <a:rPr lang="en-US" sz="1800" dirty="0" smtClean="0">
                <a:solidFill>
                  <a:schemeClr val="tx1"/>
                </a:solidFill>
              </a:rPr>
              <a:t> The investigations which may not be carried out in the health facilities can be </a:t>
            </a:r>
            <a:r>
              <a:rPr lang="en-US" sz="1800" b="1" dirty="0" smtClean="0">
                <a:solidFill>
                  <a:schemeClr val="accent1"/>
                </a:solidFill>
              </a:rPr>
              <a:t>outsourced.</a:t>
            </a:r>
          </a:p>
          <a:p>
            <a:pPr algn="l"/>
            <a:r>
              <a:rPr lang="en-US" sz="1800" dirty="0" smtClean="0">
                <a:solidFill>
                  <a:schemeClr val="tx1"/>
                </a:solidFill>
              </a:rPr>
              <a:t> </a:t>
            </a:r>
          </a:p>
          <a:p>
            <a:pPr algn="l"/>
            <a:endParaRPr lang="en-US" sz="1800"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09599"/>
          </a:xfrm>
        </p:spPr>
        <p:txBody>
          <a:bodyPr>
            <a:normAutofit fontScale="90000"/>
          </a:bodyPr>
          <a:lstStyle/>
          <a:p>
            <a:r>
              <a:rPr lang="en-US" sz="2800" b="1" dirty="0" smtClean="0"/>
              <a:t>                            Treatment</a:t>
            </a:r>
            <a:r>
              <a:rPr lang="en-US" sz="2800" dirty="0" smtClean="0"/>
              <a:t/>
            </a:r>
            <a:br>
              <a:rPr lang="en-US" sz="2800" dirty="0" smtClean="0"/>
            </a:br>
            <a:endParaRPr lang="en-US" sz="2800" dirty="0"/>
          </a:p>
        </p:txBody>
      </p:sp>
      <p:sp>
        <p:nvSpPr>
          <p:cNvPr id="3" name="Subtitle 2"/>
          <p:cNvSpPr>
            <a:spLocks noGrp="1"/>
          </p:cNvSpPr>
          <p:nvPr>
            <p:ph type="subTitle" idx="1"/>
          </p:nvPr>
        </p:nvSpPr>
        <p:spPr>
          <a:xfrm>
            <a:off x="1066800" y="838200"/>
            <a:ext cx="7620000" cy="5638800"/>
          </a:xfrm>
        </p:spPr>
        <p:txBody>
          <a:bodyPr>
            <a:normAutofit lnSpcReduction="10000"/>
          </a:bodyPr>
          <a:lstStyle/>
          <a:p>
            <a:pPr algn="l">
              <a:buFont typeface="Arial" pitchFamily="34" charset="0"/>
              <a:buChar char="•"/>
            </a:pPr>
            <a:r>
              <a:rPr lang="en-US" sz="1800" b="1" dirty="0" smtClean="0">
                <a:solidFill>
                  <a:schemeClr val="tx1"/>
                </a:solidFill>
              </a:rPr>
              <a:t> </a:t>
            </a:r>
            <a:r>
              <a:rPr lang="en-US" sz="1800" dirty="0" smtClean="0">
                <a:solidFill>
                  <a:schemeClr val="tx1"/>
                </a:solidFill>
              </a:rPr>
              <a:t> </a:t>
            </a:r>
            <a:r>
              <a:rPr lang="en-US" sz="1800" b="1" dirty="0" smtClean="0">
                <a:solidFill>
                  <a:schemeClr val="accent1"/>
                </a:solidFill>
              </a:rPr>
              <a:t>“NCD clinic’’ </a:t>
            </a:r>
            <a:r>
              <a:rPr lang="en-US" sz="1800" dirty="0" smtClean="0">
                <a:solidFill>
                  <a:schemeClr val="tx1"/>
                </a:solidFill>
              </a:rPr>
              <a:t>will be established at </a:t>
            </a:r>
            <a:r>
              <a:rPr lang="en-US" sz="1800" b="1" dirty="0" smtClean="0">
                <a:solidFill>
                  <a:schemeClr val="accent1"/>
                </a:solidFill>
              </a:rPr>
              <a:t>CHC and District Hospital </a:t>
            </a:r>
            <a:r>
              <a:rPr lang="en-US" sz="1800" dirty="0" smtClean="0">
                <a:solidFill>
                  <a:schemeClr val="tx1"/>
                </a:solidFill>
              </a:rPr>
              <a:t>(NCD here refers to Cancer Diabetes, Hypertension, Cardiovascular diseases and Stroke) where </a:t>
            </a:r>
            <a:r>
              <a:rPr lang="en-US" sz="1800" b="1" dirty="0" smtClean="0">
                <a:solidFill>
                  <a:schemeClr val="accent1"/>
                </a:solidFill>
              </a:rPr>
              <a:t>comprehensive examination of patients referred by lower health facility /Health Worker as well as of those reporting directly </a:t>
            </a:r>
            <a:r>
              <a:rPr lang="en-US" sz="1800" dirty="0" smtClean="0">
                <a:solidFill>
                  <a:schemeClr val="tx1"/>
                </a:solidFill>
              </a:rPr>
              <a:t>will be conducted for ruling out complications or advanced stages of common NCDs. </a:t>
            </a:r>
          </a:p>
          <a:p>
            <a:pPr algn="l"/>
            <a:endParaRPr lang="en-US" sz="1800" dirty="0" smtClean="0">
              <a:solidFill>
                <a:schemeClr val="tx1"/>
              </a:solidFill>
            </a:endParaRPr>
          </a:p>
          <a:p>
            <a:pPr lvl="0" algn="l">
              <a:buFont typeface="Arial" pitchFamily="34" charset="0"/>
              <a:buChar char="•"/>
            </a:pPr>
            <a:r>
              <a:rPr lang="en-US" sz="1800" dirty="0" smtClean="0">
                <a:solidFill>
                  <a:schemeClr val="tx1"/>
                </a:solidFill>
              </a:rPr>
              <a:t> </a:t>
            </a:r>
            <a:r>
              <a:rPr lang="en-US" sz="1800" b="1" dirty="0" smtClean="0">
                <a:solidFill>
                  <a:schemeClr val="accent1"/>
                </a:solidFill>
              </a:rPr>
              <a:t>Screening, diagnosis and management (including diet counseling, Lifestyle management) and home based care</a:t>
            </a:r>
            <a:r>
              <a:rPr lang="en-US" sz="1800" dirty="0" smtClean="0">
                <a:solidFill>
                  <a:schemeClr val="tx1"/>
                </a:solidFill>
              </a:rPr>
              <a:t> will be the key functions.</a:t>
            </a:r>
          </a:p>
          <a:p>
            <a:pPr algn="l"/>
            <a:r>
              <a:rPr lang="en-US" sz="1800" dirty="0" smtClean="0">
                <a:solidFill>
                  <a:schemeClr val="tx1"/>
                </a:solidFill>
              </a:rPr>
              <a:t> </a:t>
            </a:r>
          </a:p>
          <a:p>
            <a:pPr algn="l"/>
            <a:r>
              <a:rPr lang="en-US" sz="1800" b="1" dirty="0" smtClean="0">
                <a:solidFill>
                  <a:schemeClr val="tx1"/>
                </a:solidFill>
              </a:rPr>
              <a:t> </a:t>
            </a:r>
            <a:r>
              <a:rPr lang="en-US" sz="2400" b="1" dirty="0" smtClean="0">
                <a:solidFill>
                  <a:schemeClr val="tx1"/>
                </a:solidFill>
              </a:rPr>
              <a:t>Capacity building of human resource</a:t>
            </a:r>
          </a:p>
          <a:p>
            <a:pPr algn="l"/>
            <a:endParaRPr lang="en-US" sz="2400" dirty="0" smtClean="0">
              <a:solidFill>
                <a:schemeClr val="tx1"/>
              </a:solidFill>
            </a:endParaRPr>
          </a:p>
          <a:p>
            <a:pPr algn="l">
              <a:buFont typeface="Arial" pitchFamily="34" charset="0"/>
              <a:buChar char="•"/>
            </a:pPr>
            <a:r>
              <a:rPr lang="en-US" sz="1800" dirty="0" smtClean="0">
                <a:solidFill>
                  <a:schemeClr val="tx1"/>
                </a:solidFill>
              </a:rPr>
              <a:t> </a:t>
            </a:r>
            <a:r>
              <a:rPr lang="en-US" sz="1800" b="1" dirty="0" smtClean="0">
                <a:solidFill>
                  <a:schemeClr val="accent1"/>
                </a:solidFill>
              </a:rPr>
              <a:t>Health personnel at various levels will be trained for health promotion, prevention, early detection and management by a team of trainers</a:t>
            </a:r>
            <a:r>
              <a:rPr lang="en-US" sz="1800" dirty="0" smtClean="0">
                <a:solidFill>
                  <a:schemeClr val="tx1"/>
                </a:solidFill>
              </a:rPr>
              <a:t> at identified Training Institutes/</a:t>
            </a:r>
            <a:r>
              <a:rPr lang="en-US" sz="1800" dirty="0" err="1" smtClean="0">
                <a:solidFill>
                  <a:schemeClr val="tx1"/>
                </a:solidFill>
              </a:rPr>
              <a:t>Centres</a:t>
            </a:r>
            <a:r>
              <a:rPr lang="en-US" sz="1800" dirty="0" smtClean="0">
                <a:solidFill>
                  <a:schemeClr val="tx1"/>
                </a:solidFill>
              </a:rPr>
              <a:t>. </a:t>
            </a:r>
          </a:p>
          <a:p>
            <a:pPr algn="l"/>
            <a:endParaRPr lang="en-US" sz="1800" dirty="0" smtClean="0">
              <a:solidFill>
                <a:schemeClr val="tx1"/>
              </a:solidFill>
            </a:endParaRPr>
          </a:p>
          <a:p>
            <a:pPr algn="l">
              <a:buFont typeface="Arial" pitchFamily="34" charset="0"/>
              <a:buChar char="•"/>
            </a:pPr>
            <a:r>
              <a:rPr lang="en-US" sz="1800" dirty="0" smtClean="0">
                <a:solidFill>
                  <a:schemeClr val="tx1"/>
                </a:solidFill>
              </a:rPr>
              <a:t> These Training Institutes/</a:t>
            </a:r>
            <a:r>
              <a:rPr lang="en-US" sz="1800" dirty="0" err="1" smtClean="0">
                <a:solidFill>
                  <a:schemeClr val="tx1"/>
                </a:solidFill>
              </a:rPr>
              <a:t>Centres</a:t>
            </a:r>
            <a:r>
              <a:rPr lang="en-US" sz="1800" dirty="0" smtClean="0">
                <a:solidFill>
                  <a:schemeClr val="tx1"/>
                </a:solidFill>
              </a:rPr>
              <a:t> will </a:t>
            </a:r>
            <a:r>
              <a:rPr lang="en-US" sz="1800" b="1" dirty="0" smtClean="0">
                <a:solidFill>
                  <a:schemeClr val="accent1"/>
                </a:solidFill>
              </a:rPr>
              <a:t>be identified by the State </a:t>
            </a:r>
            <a:r>
              <a:rPr lang="en-US" sz="1800" dirty="0" smtClean="0">
                <a:solidFill>
                  <a:schemeClr val="tx1"/>
                </a:solidFill>
              </a:rPr>
              <a:t>in consultation with the Centre.</a:t>
            </a:r>
          </a:p>
          <a:p>
            <a:pPr algn="l"/>
            <a:r>
              <a:rPr lang="en-US" sz="1800" dirty="0" smtClean="0">
                <a:solidFill>
                  <a:schemeClr val="tx1"/>
                </a:solidFill>
              </a:rPr>
              <a:t> </a:t>
            </a:r>
          </a:p>
          <a:p>
            <a:pPr algn="l"/>
            <a:endParaRPr lang="en-US" sz="18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28601"/>
            <a:ext cx="7239000" cy="685799"/>
          </a:xfrm>
        </p:spPr>
        <p:txBody>
          <a:bodyPr>
            <a:normAutofit fontScale="90000"/>
          </a:bodyPr>
          <a:lstStyle/>
          <a:p>
            <a:r>
              <a:rPr lang="en-US" sz="2800" b="1" dirty="0" smtClean="0"/>
              <a:t>Supervision, monitoring and evaluation</a:t>
            </a:r>
            <a:r>
              <a:rPr lang="en-US" sz="2800" dirty="0" smtClean="0"/>
              <a:t/>
            </a:r>
            <a:br>
              <a:rPr lang="en-US" sz="2800" dirty="0" smtClean="0"/>
            </a:br>
            <a:r>
              <a:rPr lang="en-US" sz="2800" b="1" dirty="0" smtClean="0"/>
              <a:t> </a:t>
            </a:r>
            <a:endParaRPr lang="en-US" sz="2800" dirty="0"/>
          </a:p>
        </p:txBody>
      </p:sp>
      <p:sp>
        <p:nvSpPr>
          <p:cNvPr id="3" name="Subtitle 2"/>
          <p:cNvSpPr>
            <a:spLocks noGrp="1"/>
          </p:cNvSpPr>
          <p:nvPr>
            <p:ph type="subTitle" idx="1"/>
          </p:nvPr>
        </p:nvSpPr>
        <p:spPr>
          <a:xfrm>
            <a:off x="1143000" y="762000"/>
            <a:ext cx="7467600" cy="5715000"/>
          </a:xfrm>
        </p:spPr>
        <p:txBody>
          <a:bodyPr>
            <a:normAutofit/>
          </a:bodyPr>
          <a:lstStyle/>
          <a:p>
            <a:pPr algn="l"/>
            <a:endParaRPr lang="en-US" sz="1800" dirty="0" smtClean="0">
              <a:solidFill>
                <a:schemeClr val="tx1"/>
              </a:solidFill>
            </a:endParaRPr>
          </a:p>
          <a:p>
            <a:pPr lvl="0" algn="l">
              <a:buFont typeface="Arial" pitchFamily="34" charset="0"/>
              <a:buChar char="•"/>
            </a:pPr>
            <a:r>
              <a:rPr lang="en-US" sz="1800" dirty="0" smtClean="0">
                <a:solidFill>
                  <a:schemeClr val="tx1"/>
                </a:solidFill>
              </a:rPr>
              <a:t> </a:t>
            </a:r>
            <a:r>
              <a:rPr lang="en-US" sz="1800" b="1" dirty="0" smtClean="0">
                <a:solidFill>
                  <a:schemeClr val="accent1"/>
                </a:solidFill>
              </a:rPr>
              <a:t>Regular monitoring and review of the scheme </a:t>
            </a:r>
            <a:r>
              <a:rPr lang="en-US" sz="1800" dirty="0" smtClean="0">
                <a:solidFill>
                  <a:schemeClr val="tx1"/>
                </a:solidFill>
              </a:rPr>
              <a:t>will be conducted at the </a:t>
            </a:r>
            <a:r>
              <a:rPr lang="en-US" sz="1800" b="1" dirty="0" smtClean="0">
                <a:solidFill>
                  <a:schemeClr val="accent1"/>
                </a:solidFill>
              </a:rPr>
              <a:t>District, State and Central level </a:t>
            </a:r>
            <a:r>
              <a:rPr lang="en-US" sz="1800" dirty="0" smtClean="0">
                <a:solidFill>
                  <a:schemeClr val="tx1"/>
                </a:solidFill>
              </a:rPr>
              <a:t>through </a:t>
            </a:r>
            <a:r>
              <a:rPr lang="en-US" sz="1800" b="1" dirty="0" smtClean="0">
                <a:solidFill>
                  <a:schemeClr val="accent1"/>
                </a:solidFill>
              </a:rPr>
              <a:t>monitoring formats and periodic visits and review meetings.</a:t>
            </a:r>
          </a:p>
          <a:p>
            <a:pPr lvl="0" algn="l"/>
            <a:endParaRPr lang="en-US" sz="1800" dirty="0" smtClean="0">
              <a:solidFill>
                <a:schemeClr val="tx1"/>
              </a:solidFill>
            </a:endParaRPr>
          </a:p>
          <a:p>
            <a:pPr lvl="0" algn="l">
              <a:buFont typeface="Arial" pitchFamily="34" charset="0"/>
              <a:buChar char="•"/>
            </a:pPr>
            <a:r>
              <a:rPr lang="en-US" sz="1800" dirty="0" smtClean="0">
                <a:solidFill>
                  <a:schemeClr val="tx1"/>
                </a:solidFill>
              </a:rPr>
              <a:t> </a:t>
            </a:r>
            <a:r>
              <a:rPr lang="en-US" sz="1800" b="1" dirty="0" smtClean="0">
                <a:solidFill>
                  <a:schemeClr val="accent1"/>
                </a:solidFill>
              </a:rPr>
              <a:t>NCD cell at different levels is envisaged to supervise and monito</a:t>
            </a:r>
            <a:r>
              <a:rPr lang="en-US" sz="1800" dirty="0" smtClean="0">
                <a:solidFill>
                  <a:schemeClr val="tx1"/>
                </a:solidFill>
              </a:rPr>
              <a:t>r the </a:t>
            </a:r>
            <a:r>
              <a:rPr lang="en-US" sz="1800" dirty="0" err="1" smtClean="0">
                <a:solidFill>
                  <a:schemeClr val="tx1"/>
                </a:solidFill>
              </a:rPr>
              <a:t>programme</a:t>
            </a:r>
            <a:r>
              <a:rPr lang="en-US" sz="1800" dirty="0" smtClean="0">
                <a:solidFill>
                  <a:schemeClr val="tx1"/>
                </a:solidFill>
              </a:rPr>
              <a:t> and also other NCD </a:t>
            </a:r>
            <a:r>
              <a:rPr lang="en-US" sz="1800" dirty="0" err="1" smtClean="0">
                <a:solidFill>
                  <a:schemeClr val="tx1"/>
                </a:solidFill>
              </a:rPr>
              <a:t>programmes</a:t>
            </a:r>
            <a:r>
              <a:rPr lang="en-US" sz="1800" dirty="0" smtClean="0">
                <a:solidFill>
                  <a:schemeClr val="tx1"/>
                </a:solidFill>
              </a:rPr>
              <a:t>. The </a:t>
            </a:r>
            <a:r>
              <a:rPr lang="en-US" sz="1800" b="1" dirty="0" smtClean="0">
                <a:solidFill>
                  <a:schemeClr val="accent1"/>
                </a:solidFill>
              </a:rPr>
              <a:t>evaluation </a:t>
            </a:r>
            <a:r>
              <a:rPr lang="en-US" sz="1800" dirty="0" smtClean="0">
                <a:solidFill>
                  <a:schemeClr val="tx1"/>
                </a:solidFill>
              </a:rPr>
              <a:t>is the integral part of the </a:t>
            </a:r>
            <a:r>
              <a:rPr lang="en-US" sz="1800" dirty="0" err="1" smtClean="0">
                <a:solidFill>
                  <a:schemeClr val="tx1"/>
                </a:solidFill>
              </a:rPr>
              <a:t>programme</a:t>
            </a:r>
            <a:r>
              <a:rPr lang="en-US" sz="1800" dirty="0" smtClean="0">
                <a:solidFill>
                  <a:schemeClr val="tx1"/>
                </a:solidFill>
              </a:rPr>
              <a:t> and will be carried out </a:t>
            </a:r>
            <a:r>
              <a:rPr lang="en-US" sz="1800" b="1" dirty="0" smtClean="0">
                <a:solidFill>
                  <a:schemeClr val="accent1"/>
                </a:solidFill>
              </a:rPr>
              <a:t>concurrently and periodically</a:t>
            </a:r>
            <a:r>
              <a:rPr lang="en-US" sz="1800" dirty="0" smtClean="0">
                <a:solidFill>
                  <a:schemeClr val="tx1"/>
                </a:solidFill>
              </a:rPr>
              <a:t>, as &amp; when required.</a:t>
            </a:r>
          </a:p>
          <a:p>
            <a:pPr algn="l"/>
            <a:r>
              <a:rPr lang="en-US" sz="1800" dirty="0" smtClean="0">
                <a:solidFill>
                  <a:schemeClr val="tx1"/>
                </a:solidFill>
              </a:rPr>
              <a:t> </a:t>
            </a:r>
          </a:p>
          <a:p>
            <a:pPr lvl="0" algn="l">
              <a:buFont typeface="Arial" pitchFamily="34" charset="0"/>
              <a:buChar char="•"/>
            </a:pPr>
            <a:r>
              <a:rPr lang="en-US" sz="1800" dirty="0" smtClean="0">
                <a:solidFill>
                  <a:schemeClr val="tx1"/>
                </a:solidFill>
              </a:rPr>
              <a:t> The strategies proposed will be implemented in </a:t>
            </a:r>
            <a:r>
              <a:rPr lang="en-US" sz="1800" b="1" dirty="0" smtClean="0">
                <a:solidFill>
                  <a:schemeClr val="accent1"/>
                </a:solidFill>
              </a:rPr>
              <a:t>20,000 Sub </a:t>
            </a:r>
            <a:r>
              <a:rPr lang="en-US" sz="1800" b="1" dirty="0" err="1" smtClean="0">
                <a:solidFill>
                  <a:schemeClr val="accent1"/>
                </a:solidFill>
              </a:rPr>
              <a:t>Centres</a:t>
            </a:r>
            <a:r>
              <a:rPr lang="en-US" sz="1800" b="1" dirty="0" smtClean="0">
                <a:solidFill>
                  <a:schemeClr val="accent1"/>
                </a:solidFill>
              </a:rPr>
              <a:t> and 700 Community Health Centre in 100 Districts across 21 States during 2010-12.</a:t>
            </a:r>
          </a:p>
          <a:p>
            <a:pPr lvl="0" algn="l"/>
            <a:endParaRPr lang="en-US" sz="1800" dirty="0" smtClean="0">
              <a:solidFill>
                <a:schemeClr val="tx1"/>
              </a:solidFill>
            </a:endParaRPr>
          </a:p>
          <a:p>
            <a:pPr lvl="0" algn="l">
              <a:buFont typeface="Arial" pitchFamily="34" charset="0"/>
              <a:buChar char="•"/>
            </a:pPr>
            <a:r>
              <a:rPr lang="en-US" sz="1800" dirty="0" smtClean="0">
                <a:solidFill>
                  <a:schemeClr val="tx1"/>
                </a:solidFill>
              </a:rPr>
              <a:t> </a:t>
            </a:r>
            <a:r>
              <a:rPr lang="en-US" sz="1800" b="1" dirty="0" smtClean="0">
                <a:solidFill>
                  <a:schemeClr val="accent1"/>
                </a:solidFill>
              </a:rPr>
              <a:t>The guidelines on operational aspects and financial norms of the </a:t>
            </a:r>
            <a:r>
              <a:rPr lang="en-US" sz="1800" b="1" dirty="0" err="1" smtClean="0">
                <a:solidFill>
                  <a:schemeClr val="accent1"/>
                </a:solidFill>
              </a:rPr>
              <a:t>programme</a:t>
            </a:r>
            <a:r>
              <a:rPr lang="en-US" sz="1800" b="1" dirty="0" smtClean="0">
                <a:solidFill>
                  <a:schemeClr val="accent1"/>
                </a:solidFill>
              </a:rPr>
              <a:t> </a:t>
            </a:r>
            <a:r>
              <a:rPr lang="en-US" sz="1800" dirty="0" smtClean="0">
                <a:solidFill>
                  <a:schemeClr val="tx1"/>
                </a:solidFill>
              </a:rPr>
              <a:t>have been given in details to facilitate the effective implementation of the </a:t>
            </a:r>
            <a:r>
              <a:rPr lang="en-US" sz="1800" dirty="0" err="1" smtClean="0">
                <a:solidFill>
                  <a:schemeClr val="tx1"/>
                </a:solidFill>
              </a:rPr>
              <a:t>programme</a:t>
            </a:r>
            <a:r>
              <a:rPr lang="en-US" sz="1800" dirty="0" smtClean="0">
                <a:solidFill>
                  <a:schemeClr val="tx1"/>
                </a:solidFill>
              </a:rPr>
              <a:t>.</a:t>
            </a:r>
          </a:p>
          <a:p>
            <a:pPr algn="l"/>
            <a:r>
              <a:rPr lang="en-US" sz="1800" dirty="0" smtClean="0">
                <a:solidFill>
                  <a:schemeClr val="tx1"/>
                </a:solidFill>
              </a:rPr>
              <a:t> </a:t>
            </a:r>
            <a:endParaRPr lang="en-US" sz="1800"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
            <a:ext cx="7391400" cy="761999"/>
          </a:xfrm>
        </p:spPr>
        <p:txBody>
          <a:bodyPr>
            <a:normAutofit/>
          </a:bodyPr>
          <a:lstStyle/>
          <a:p>
            <a:r>
              <a:rPr lang="en-US" sz="2000" b="1" dirty="0" smtClean="0"/>
              <a:t>India -Map showing the States to implement NPCDCS</a:t>
            </a:r>
            <a:endParaRPr lang="en-US" sz="2000" dirty="0"/>
          </a:p>
        </p:txBody>
      </p:sp>
      <p:sp>
        <p:nvSpPr>
          <p:cNvPr id="3" name="Subtitle 2"/>
          <p:cNvSpPr>
            <a:spLocks noGrp="1"/>
          </p:cNvSpPr>
          <p:nvPr>
            <p:ph type="subTitle" idx="1"/>
          </p:nvPr>
        </p:nvSpPr>
        <p:spPr>
          <a:xfrm>
            <a:off x="1371600" y="1447800"/>
            <a:ext cx="6400800" cy="4191000"/>
          </a:xfrm>
        </p:spPr>
        <p:txBody>
          <a:bodyPr/>
          <a:lstStyle/>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600200" y="984128"/>
            <a:ext cx="5791200" cy="55452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533399"/>
          </a:xfrm>
        </p:spPr>
        <p:txBody>
          <a:bodyPr>
            <a:normAutofit fontScale="90000"/>
          </a:bodyPr>
          <a:lstStyle/>
          <a:p>
            <a:endParaRPr lang="en-US" dirty="0"/>
          </a:p>
        </p:txBody>
      </p:sp>
      <p:sp>
        <p:nvSpPr>
          <p:cNvPr id="3" name="Subtitle 2"/>
          <p:cNvSpPr>
            <a:spLocks noGrp="1"/>
          </p:cNvSpPr>
          <p:nvPr>
            <p:ph type="subTitle" idx="1"/>
          </p:nvPr>
        </p:nvSpPr>
        <p:spPr>
          <a:xfrm>
            <a:off x="685800" y="1143000"/>
            <a:ext cx="7848600" cy="5257800"/>
          </a:xfrm>
        </p:spPr>
        <p:txBody>
          <a:bodyPr>
            <a:normAutofit/>
          </a:bodyPr>
          <a:lstStyle/>
          <a:p>
            <a:pPr algn="l"/>
            <a:endParaRPr lang="en-US" sz="1100" dirty="0"/>
          </a:p>
        </p:txBody>
      </p:sp>
      <p:pic>
        <p:nvPicPr>
          <p:cNvPr id="2052" name="Picture 4"/>
          <p:cNvPicPr>
            <a:picLocks noChangeAspect="1" noChangeArrowheads="1"/>
          </p:cNvPicPr>
          <p:nvPr/>
        </p:nvPicPr>
        <p:blipFill>
          <a:blip r:embed="rId2" cstate="print"/>
          <a:srcRect/>
          <a:stretch>
            <a:fillRect/>
          </a:stretch>
        </p:blipFill>
        <p:spPr bwMode="auto">
          <a:xfrm>
            <a:off x="-1933575" y="-2286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533399"/>
          </a:xfrm>
        </p:spPr>
        <p:txBody>
          <a:bodyPr>
            <a:normAutofit fontScale="90000"/>
          </a:bodyPr>
          <a:lstStyle/>
          <a:p>
            <a:endParaRPr lang="en-US" dirty="0"/>
          </a:p>
        </p:txBody>
      </p:sp>
      <p:sp>
        <p:nvSpPr>
          <p:cNvPr id="3" name="Subtitle 2"/>
          <p:cNvSpPr>
            <a:spLocks noGrp="1"/>
          </p:cNvSpPr>
          <p:nvPr>
            <p:ph type="subTitle" idx="1"/>
          </p:nvPr>
        </p:nvSpPr>
        <p:spPr>
          <a:xfrm>
            <a:off x="609600" y="1066800"/>
            <a:ext cx="8001000" cy="5562600"/>
          </a:xfrm>
        </p:spPr>
        <p:txBody>
          <a:bodyPr>
            <a:normAutofit/>
          </a:bodyPr>
          <a:lstStyle/>
          <a:p>
            <a:pPr algn="l"/>
            <a:endParaRPr lang="en-US" sz="1100" dirty="0"/>
          </a:p>
        </p:txBody>
      </p:sp>
      <p:pic>
        <p:nvPicPr>
          <p:cNvPr id="3074" name="Picture 2"/>
          <p:cNvPicPr>
            <a:picLocks noChangeAspect="1" noChangeArrowheads="1"/>
          </p:cNvPicPr>
          <p:nvPr/>
        </p:nvPicPr>
        <p:blipFill>
          <a:blip r:embed="rId2" cstate="print"/>
          <a:srcRect/>
          <a:stretch>
            <a:fillRect/>
          </a:stretch>
        </p:blipFill>
        <p:spPr bwMode="auto">
          <a:xfrm>
            <a:off x="-685800" y="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09599"/>
          </a:xfrm>
        </p:spPr>
        <p:txBody>
          <a:bodyPr>
            <a:normAutofit fontScale="90000"/>
          </a:bodyPr>
          <a:lstStyle/>
          <a:p>
            <a:pPr lvl="1" algn="ctr" rtl="0">
              <a:spcBef>
                <a:spcPct val="0"/>
              </a:spcBef>
              <a:buFont typeface="Wingdings" pitchFamily="2" charset="2"/>
              <a:buChar char="v"/>
            </a:pPr>
            <a:r>
              <a:rPr lang="en-US" b="1" u="sng" dirty="0" smtClean="0"/>
              <a:t> Institutional framework for the implementation of NPCDCS activities</a:t>
            </a:r>
            <a:r>
              <a:rPr lang="en-US" u="sng" dirty="0" smtClean="0"/>
              <a:t/>
            </a:r>
            <a:br>
              <a:rPr lang="en-US" u="sng" dirty="0" smtClean="0"/>
            </a:br>
            <a:endParaRPr lang="en-US" sz="2800" u="sng" dirty="0"/>
          </a:p>
        </p:txBody>
      </p:sp>
      <p:sp>
        <p:nvSpPr>
          <p:cNvPr id="3" name="Subtitle 2"/>
          <p:cNvSpPr>
            <a:spLocks noGrp="1"/>
          </p:cNvSpPr>
          <p:nvPr>
            <p:ph type="subTitle" idx="1"/>
          </p:nvPr>
        </p:nvSpPr>
        <p:spPr>
          <a:xfrm>
            <a:off x="1143000" y="762000"/>
            <a:ext cx="7696200" cy="5867400"/>
          </a:xfrm>
        </p:spPr>
        <p:txBody>
          <a:bodyPr>
            <a:normAutofit fontScale="92500" lnSpcReduction="20000"/>
          </a:bodyPr>
          <a:lstStyle/>
          <a:p>
            <a:pPr algn="l"/>
            <a:r>
              <a:rPr lang="en-US" sz="1600" b="1" dirty="0" smtClean="0">
                <a:solidFill>
                  <a:schemeClr val="tx1"/>
                </a:solidFill>
              </a:rPr>
              <a:t> Program Structure-Integration with NRHM:</a:t>
            </a:r>
            <a:endParaRPr lang="en-US" sz="1600" dirty="0" smtClean="0">
              <a:solidFill>
                <a:schemeClr val="tx1"/>
              </a:solidFill>
            </a:endParaRPr>
          </a:p>
          <a:p>
            <a:pPr algn="l"/>
            <a:r>
              <a:rPr lang="en-US" sz="1600" b="1" dirty="0" smtClean="0">
                <a:solidFill>
                  <a:schemeClr val="tx1"/>
                </a:solidFill>
              </a:rPr>
              <a:t> </a:t>
            </a:r>
            <a:endParaRPr lang="en-US" sz="1600" dirty="0" smtClean="0">
              <a:solidFill>
                <a:schemeClr val="tx1"/>
              </a:solidFill>
            </a:endParaRPr>
          </a:p>
          <a:p>
            <a:pPr lvl="0" algn="l">
              <a:buFont typeface="Arial" pitchFamily="34" charset="0"/>
              <a:buChar char="•"/>
            </a:pPr>
            <a:r>
              <a:rPr lang="en-US" sz="1600" dirty="0" smtClean="0">
                <a:solidFill>
                  <a:schemeClr val="tx1"/>
                </a:solidFill>
              </a:rPr>
              <a:t> </a:t>
            </a:r>
            <a:r>
              <a:rPr lang="en-US" sz="1600" b="1" dirty="0" smtClean="0">
                <a:solidFill>
                  <a:schemeClr val="accent1"/>
                </a:solidFill>
              </a:rPr>
              <a:t>Financial management group (FMG) of </a:t>
            </a:r>
            <a:r>
              <a:rPr lang="en-US" sz="1600" b="1" dirty="0" err="1" smtClean="0">
                <a:solidFill>
                  <a:schemeClr val="accent1"/>
                </a:solidFill>
              </a:rPr>
              <a:t>Programme</a:t>
            </a:r>
            <a:r>
              <a:rPr lang="en-US" sz="1600" b="1" dirty="0" smtClean="0">
                <a:solidFill>
                  <a:schemeClr val="accent1"/>
                </a:solidFill>
              </a:rPr>
              <a:t> Management support units at state and district level, which is established under NRHM,</a:t>
            </a:r>
            <a:r>
              <a:rPr lang="en-US" sz="1600" dirty="0" smtClean="0">
                <a:solidFill>
                  <a:schemeClr val="tx1"/>
                </a:solidFill>
              </a:rPr>
              <a:t> will be responsible for financial management (</a:t>
            </a:r>
            <a:r>
              <a:rPr lang="en-US" sz="1600" b="1" dirty="0" smtClean="0">
                <a:solidFill>
                  <a:schemeClr val="accent1"/>
                </a:solidFill>
              </a:rPr>
              <a:t>maintenance of accounts, release of funds, expenditure reports, utilization certificates and audit arrangements</a:t>
            </a:r>
            <a:r>
              <a:rPr lang="en-US" sz="1600" dirty="0" smtClean="0">
                <a:solidFill>
                  <a:schemeClr val="tx1"/>
                </a:solidFill>
              </a:rPr>
              <a:t>). </a:t>
            </a:r>
          </a:p>
          <a:p>
            <a:pPr lvl="0" algn="l"/>
            <a:endParaRPr lang="en-US" sz="1600" dirty="0" smtClean="0">
              <a:solidFill>
                <a:schemeClr val="tx1"/>
              </a:solidFill>
            </a:endParaRPr>
          </a:p>
          <a:p>
            <a:pPr lvl="0" algn="l">
              <a:buFont typeface="Arial" pitchFamily="34" charset="0"/>
              <a:buChar char="•"/>
            </a:pPr>
            <a:r>
              <a:rPr lang="en-US" sz="1600" dirty="0" smtClean="0">
                <a:solidFill>
                  <a:schemeClr val="tx1"/>
                </a:solidFill>
              </a:rPr>
              <a:t> </a:t>
            </a:r>
            <a:r>
              <a:rPr lang="en-US" sz="1600" b="1" dirty="0" smtClean="0">
                <a:solidFill>
                  <a:schemeClr val="accent1"/>
                </a:solidFill>
              </a:rPr>
              <a:t>Financial monitoring format for the </a:t>
            </a:r>
            <a:r>
              <a:rPr lang="en-US" sz="1600" b="1" dirty="0" err="1" smtClean="0">
                <a:solidFill>
                  <a:schemeClr val="accent1"/>
                </a:solidFill>
              </a:rPr>
              <a:t>programme</a:t>
            </a:r>
            <a:r>
              <a:rPr lang="en-US" sz="1600" b="1" dirty="0" smtClean="0">
                <a:solidFill>
                  <a:schemeClr val="accent1"/>
                </a:solidFill>
              </a:rPr>
              <a:t> </a:t>
            </a:r>
            <a:r>
              <a:rPr lang="en-US" sz="1600" dirty="0" smtClean="0">
                <a:solidFill>
                  <a:schemeClr val="tx1"/>
                </a:solidFill>
              </a:rPr>
              <a:t>developed by the </a:t>
            </a:r>
            <a:r>
              <a:rPr lang="en-US" sz="1600" dirty="0" err="1" smtClean="0">
                <a:solidFill>
                  <a:schemeClr val="tx1"/>
                </a:solidFill>
              </a:rPr>
              <a:t>programme</a:t>
            </a:r>
            <a:r>
              <a:rPr lang="en-US" sz="1600" dirty="0" smtClean="0">
                <a:solidFill>
                  <a:schemeClr val="tx1"/>
                </a:solidFill>
              </a:rPr>
              <a:t> division will be communicated to the FMG for this purpose.</a:t>
            </a:r>
          </a:p>
          <a:p>
            <a:pPr lvl="0" algn="l"/>
            <a:endParaRPr lang="en-US" sz="1600" dirty="0" smtClean="0">
              <a:solidFill>
                <a:schemeClr val="tx1"/>
              </a:solidFill>
            </a:endParaRPr>
          </a:p>
          <a:p>
            <a:pPr lvl="0" algn="l">
              <a:buFont typeface="Arial" pitchFamily="34" charset="0"/>
              <a:buChar char="•"/>
            </a:pPr>
            <a:r>
              <a:rPr lang="en-US" sz="1600" dirty="0" smtClean="0">
                <a:solidFill>
                  <a:schemeClr val="tx1"/>
                </a:solidFill>
              </a:rPr>
              <a:t> </a:t>
            </a:r>
            <a:r>
              <a:rPr lang="en-US" sz="1600" b="1" dirty="0" smtClean="0">
                <a:solidFill>
                  <a:schemeClr val="accent1"/>
                </a:solidFill>
              </a:rPr>
              <a:t>Funds from Government of India will be released to the State Health Society</a:t>
            </a:r>
            <a:r>
              <a:rPr lang="en-US" sz="1600" dirty="0" smtClean="0">
                <a:solidFill>
                  <a:schemeClr val="tx1"/>
                </a:solidFill>
              </a:rPr>
              <a:t>. State Health Society will retain funds for state level activity and release </a:t>
            </a:r>
            <a:r>
              <a:rPr lang="en-US" sz="1600" b="1" dirty="0" smtClean="0">
                <a:solidFill>
                  <a:schemeClr val="accent1"/>
                </a:solidFill>
              </a:rPr>
              <a:t>GIA to the District Health Societies</a:t>
            </a:r>
            <a:r>
              <a:rPr lang="en-US" sz="1600" dirty="0" smtClean="0">
                <a:solidFill>
                  <a:schemeClr val="tx1"/>
                </a:solidFill>
              </a:rPr>
              <a:t>. </a:t>
            </a:r>
          </a:p>
          <a:p>
            <a:pPr lvl="0" algn="l"/>
            <a:endParaRPr lang="en-US" sz="1600" dirty="0" smtClean="0">
              <a:solidFill>
                <a:schemeClr val="tx1"/>
              </a:solidFill>
            </a:endParaRPr>
          </a:p>
          <a:p>
            <a:pPr lvl="0" algn="l">
              <a:buFont typeface="Arial" pitchFamily="34" charset="0"/>
              <a:buChar char="•"/>
            </a:pPr>
            <a:r>
              <a:rPr lang="en-US" sz="1600" dirty="0" smtClean="0">
                <a:solidFill>
                  <a:schemeClr val="tx1"/>
                </a:solidFill>
              </a:rPr>
              <a:t> NPCDCS would </a:t>
            </a:r>
            <a:r>
              <a:rPr lang="en-US" sz="1600" b="1" dirty="0" smtClean="0">
                <a:solidFill>
                  <a:schemeClr val="accent1"/>
                </a:solidFill>
              </a:rPr>
              <a:t>operate through NCD cells under the </a:t>
            </a:r>
            <a:r>
              <a:rPr lang="en-US" sz="1600" b="1" dirty="0" err="1" smtClean="0">
                <a:solidFill>
                  <a:schemeClr val="accent1"/>
                </a:solidFill>
              </a:rPr>
              <a:t>programme</a:t>
            </a:r>
            <a:r>
              <a:rPr lang="en-US" sz="1600" b="1" dirty="0" smtClean="0">
                <a:solidFill>
                  <a:schemeClr val="accent1"/>
                </a:solidFill>
              </a:rPr>
              <a:t> constituted at State and District levels and also maintain separate bank accounts at each level</a:t>
            </a:r>
            <a:r>
              <a:rPr lang="en-US" sz="1600" dirty="0" smtClean="0">
                <a:solidFill>
                  <a:schemeClr val="tx1"/>
                </a:solidFill>
              </a:rPr>
              <a:t>. </a:t>
            </a:r>
          </a:p>
          <a:p>
            <a:pPr lvl="0" algn="l"/>
            <a:r>
              <a:rPr lang="en-US" sz="1600" dirty="0" smtClean="0">
                <a:solidFill>
                  <a:schemeClr val="tx1"/>
                </a:solidFill>
              </a:rPr>
              <a:t>Funds from Health Society will be transferred to the Bank accounts of the NCD cell after requisite approvals at appropriate stage. </a:t>
            </a:r>
          </a:p>
          <a:p>
            <a:pPr lvl="0" algn="l"/>
            <a:r>
              <a:rPr lang="en-US" sz="1600" dirty="0" smtClean="0">
                <a:solidFill>
                  <a:schemeClr val="tx1"/>
                </a:solidFill>
              </a:rPr>
              <a:t>This system will ensure both convergence as well as independence in achieving </a:t>
            </a:r>
            <a:r>
              <a:rPr lang="en-US" sz="1600" dirty="0" err="1" smtClean="0">
                <a:solidFill>
                  <a:schemeClr val="tx1"/>
                </a:solidFill>
              </a:rPr>
              <a:t>programme</a:t>
            </a:r>
            <a:r>
              <a:rPr lang="en-US" sz="1600" dirty="0" smtClean="0">
                <a:solidFill>
                  <a:schemeClr val="tx1"/>
                </a:solidFill>
              </a:rPr>
              <a:t> goals through specific interventions.</a:t>
            </a:r>
          </a:p>
          <a:p>
            <a:pPr lvl="0" algn="l"/>
            <a:endParaRPr lang="en-US" sz="1600" dirty="0" smtClean="0">
              <a:solidFill>
                <a:schemeClr val="tx1"/>
              </a:solidFill>
            </a:endParaRPr>
          </a:p>
          <a:p>
            <a:pPr lvl="0" algn="l">
              <a:buFont typeface="Arial" pitchFamily="34" charset="0"/>
              <a:buChar char="•"/>
            </a:pPr>
            <a:r>
              <a:rPr lang="en-US" sz="1600" dirty="0" smtClean="0">
                <a:solidFill>
                  <a:schemeClr val="tx1"/>
                </a:solidFill>
              </a:rPr>
              <a:t> It is envisaged </a:t>
            </a:r>
            <a:r>
              <a:rPr lang="en-US" sz="1600" b="1" dirty="0" smtClean="0">
                <a:solidFill>
                  <a:schemeClr val="accent1"/>
                </a:solidFill>
              </a:rPr>
              <a:t>to merge the </a:t>
            </a:r>
            <a:r>
              <a:rPr lang="en-US" sz="1600" b="1" dirty="0" err="1" smtClean="0">
                <a:solidFill>
                  <a:schemeClr val="accent1"/>
                </a:solidFill>
              </a:rPr>
              <a:t>programme</a:t>
            </a:r>
            <a:r>
              <a:rPr lang="en-US" sz="1600" b="1" dirty="0" smtClean="0">
                <a:solidFill>
                  <a:schemeClr val="accent1"/>
                </a:solidFill>
              </a:rPr>
              <a:t> at State and District into the SHS and DHS respectively </a:t>
            </a:r>
            <a:r>
              <a:rPr lang="en-US" sz="1600" dirty="0" smtClean="0">
                <a:solidFill>
                  <a:schemeClr val="tx1"/>
                </a:solidFill>
              </a:rPr>
              <a:t>in order to ensure sustaining the current momentum and continued focus.</a:t>
            </a:r>
          </a:p>
          <a:p>
            <a:pPr algn="l"/>
            <a:r>
              <a:rPr lang="en-US" sz="1600" dirty="0" smtClean="0">
                <a:solidFill>
                  <a:schemeClr val="tx1"/>
                </a:solidFill>
              </a:rPr>
              <a:t> </a:t>
            </a:r>
          </a:p>
          <a:p>
            <a:pPr algn="l"/>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601"/>
            <a:ext cx="6934200" cy="914399"/>
          </a:xfrm>
        </p:spPr>
        <p:txBody>
          <a:bodyPr>
            <a:normAutofit/>
          </a:bodyPr>
          <a:lstStyle/>
          <a:p>
            <a:r>
              <a:rPr lang="en-US" sz="2400" b="1" dirty="0" smtClean="0"/>
              <a:t>FRAMEWORK</a:t>
            </a:r>
            <a:endParaRPr lang="en-US" sz="2400" b="1" dirty="0"/>
          </a:p>
        </p:txBody>
      </p:sp>
      <p:sp>
        <p:nvSpPr>
          <p:cNvPr id="3" name="Subtitle 2"/>
          <p:cNvSpPr>
            <a:spLocks noGrp="1"/>
          </p:cNvSpPr>
          <p:nvPr>
            <p:ph type="subTitle" idx="1"/>
          </p:nvPr>
        </p:nvSpPr>
        <p:spPr>
          <a:xfrm>
            <a:off x="1219200" y="1600200"/>
            <a:ext cx="7315200" cy="4876800"/>
          </a:xfrm>
        </p:spPr>
        <p:txBody>
          <a:bodyPr>
            <a:normAutofit fontScale="70000" lnSpcReduction="20000"/>
          </a:bodyPr>
          <a:lstStyle/>
          <a:p>
            <a:pPr lvl="0" algn="l"/>
            <a:r>
              <a:rPr lang="en-US" sz="2400" b="1" dirty="0" err="1" smtClean="0">
                <a:solidFill>
                  <a:schemeClr val="tx1"/>
                </a:solidFill>
              </a:rPr>
              <a:t>I.Burden</a:t>
            </a:r>
            <a:r>
              <a:rPr lang="en-US" sz="2400" b="1" dirty="0" smtClean="0">
                <a:solidFill>
                  <a:schemeClr val="tx1"/>
                </a:solidFill>
              </a:rPr>
              <a:t> of </a:t>
            </a:r>
            <a:r>
              <a:rPr lang="en-US" sz="2400" b="1" dirty="0" err="1" smtClean="0">
                <a:solidFill>
                  <a:schemeClr val="tx1"/>
                </a:solidFill>
              </a:rPr>
              <a:t>Noncommunicable</a:t>
            </a:r>
            <a:r>
              <a:rPr lang="en-US" sz="2400" b="1" dirty="0" smtClean="0">
                <a:solidFill>
                  <a:schemeClr val="tx1"/>
                </a:solidFill>
              </a:rPr>
              <a:t> Diseases</a:t>
            </a:r>
          </a:p>
          <a:p>
            <a:pPr lvl="0" algn="l"/>
            <a:endParaRPr lang="en-US" sz="2400" dirty="0" smtClean="0">
              <a:solidFill>
                <a:schemeClr val="tx1"/>
              </a:solidFill>
            </a:endParaRPr>
          </a:p>
          <a:p>
            <a:pPr lvl="0" algn="l"/>
            <a:r>
              <a:rPr lang="en-US" sz="2400" b="1" dirty="0" err="1" smtClean="0">
                <a:solidFill>
                  <a:schemeClr val="tx1"/>
                </a:solidFill>
              </a:rPr>
              <a:t>II.Global</a:t>
            </a:r>
            <a:r>
              <a:rPr lang="en-US" sz="2400" b="1" dirty="0" smtClean="0">
                <a:solidFill>
                  <a:schemeClr val="tx1"/>
                </a:solidFill>
              </a:rPr>
              <a:t> strategy for NCD</a:t>
            </a:r>
          </a:p>
          <a:p>
            <a:pPr lvl="0" algn="l"/>
            <a:endParaRPr lang="en-US" sz="2400" dirty="0" smtClean="0">
              <a:solidFill>
                <a:schemeClr val="tx1"/>
              </a:solidFill>
            </a:endParaRPr>
          </a:p>
          <a:p>
            <a:pPr lvl="0" algn="l"/>
            <a:r>
              <a:rPr lang="en-US" sz="2400" b="1" dirty="0" smtClean="0">
                <a:solidFill>
                  <a:schemeClr val="tx1"/>
                </a:solidFill>
              </a:rPr>
              <a:t>III.NPCDCS</a:t>
            </a:r>
          </a:p>
          <a:p>
            <a:pPr lvl="0" algn="l"/>
            <a:endParaRPr lang="en-US" sz="2400" dirty="0" smtClean="0">
              <a:solidFill>
                <a:schemeClr val="tx1"/>
              </a:solidFill>
            </a:endParaRPr>
          </a:p>
          <a:p>
            <a:pPr algn="l"/>
            <a:r>
              <a:rPr lang="en-US" sz="2400" b="1" dirty="0" smtClean="0">
                <a:solidFill>
                  <a:schemeClr val="tx1"/>
                </a:solidFill>
              </a:rPr>
              <a:t>     </a:t>
            </a:r>
            <a:r>
              <a:rPr lang="en-US" sz="2400" b="1" dirty="0" err="1" smtClean="0">
                <a:solidFill>
                  <a:schemeClr val="tx1"/>
                </a:solidFill>
              </a:rPr>
              <a:t>i.Objectives</a:t>
            </a:r>
            <a:endParaRPr lang="en-US" sz="2400" dirty="0" smtClean="0">
              <a:solidFill>
                <a:schemeClr val="tx1"/>
              </a:solidFill>
            </a:endParaRPr>
          </a:p>
          <a:p>
            <a:pPr algn="l"/>
            <a:r>
              <a:rPr lang="en-US" sz="2400" b="1" dirty="0" smtClean="0">
                <a:solidFill>
                  <a:schemeClr val="tx1"/>
                </a:solidFill>
              </a:rPr>
              <a:t>    ii. Strategies</a:t>
            </a:r>
            <a:endParaRPr lang="en-US" sz="2400" dirty="0" smtClean="0">
              <a:solidFill>
                <a:schemeClr val="tx1"/>
              </a:solidFill>
            </a:endParaRPr>
          </a:p>
          <a:p>
            <a:pPr algn="l"/>
            <a:r>
              <a:rPr lang="en-US" sz="2400" b="1" dirty="0" smtClean="0">
                <a:solidFill>
                  <a:schemeClr val="tx1"/>
                </a:solidFill>
              </a:rPr>
              <a:t>    iii. Packages of services to be made available at different levels </a:t>
            </a:r>
            <a:endParaRPr lang="en-US" sz="2400" dirty="0" smtClean="0">
              <a:solidFill>
                <a:schemeClr val="tx1"/>
              </a:solidFill>
            </a:endParaRPr>
          </a:p>
          <a:p>
            <a:pPr algn="l"/>
            <a:r>
              <a:rPr lang="en-US" sz="2400" b="1" dirty="0" smtClean="0">
                <a:solidFill>
                  <a:schemeClr val="tx1"/>
                </a:solidFill>
              </a:rPr>
              <a:t>    iv. Institutional Framework</a:t>
            </a:r>
            <a:endParaRPr lang="en-US" sz="2400" dirty="0" smtClean="0">
              <a:solidFill>
                <a:schemeClr val="tx1"/>
              </a:solidFill>
            </a:endParaRPr>
          </a:p>
          <a:p>
            <a:pPr algn="l"/>
            <a:r>
              <a:rPr lang="en-US" sz="2400" b="1" dirty="0" smtClean="0">
                <a:solidFill>
                  <a:schemeClr val="tx1"/>
                </a:solidFill>
              </a:rPr>
              <a:t>    v. NCD Cell- National, State and District level</a:t>
            </a:r>
            <a:endParaRPr lang="en-US" sz="2400" dirty="0" smtClean="0">
              <a:solidFill>
                <a:schemeClr val="tx1"/>
              </a:solidFill>
            </a:endParaRPr>
          </a:p>
          <a:p>
            <a:pPr algn="l"/>
            <a:r>
              <a:rPr lang="en-US" sz="2400" b="1" dirty="0" smtClean="0">
                <a:solidFill>
                  <a:schemeClr val="tx1"/>
                </a:solidFill>
              </a:rPr>
              <a:t>    vi. Activities at various levels</a:t>
            </a:r>
            <a:endParaRPr lang="en-US" sz="2400" dirty="0" smtClean="0">
              <a:solidFill>
                <a:schemeClr val="tx1"/>
              </a:solidFill>
            </a:endParaRPr>
          </a:p>
          <a:p>
            <a:pPr algn="l"/>
            <a:r>
              <a:rPr lang="en-US" sz="2400" b="1" dirty="0" smtClean="0">
                <a:solidFill>
                  <a:schemeClr val="tx1"/>
                </a:solidFill>
              </a:rPr>
              <a:t>    vii. Financial provision </a:t>
            </a:r>
            <a:endParaRPr lang="en-US" sz="2400" dirty="0" smtClean="0">
              <a:solidFill>
                <a:schemeClr val="tx1"/>
              </a:solidFill>
            </a:endParaRPr>
          </a:p>
          <a:p>
            <a:pPr algn="l"/>
            <a:r>
              <a:rPr lang="en-US" sz="2400" b="1" dirty="0" smtClean="0">
                <a:solidFill>
                  <a:schemeClr val="tx1"/>
                </a:solidFill>
              </a:rPr>
              <a:t> </a:t>
            </a:r>
            <a:endParaRPr lang="en-US" sz="2400" dirty="0" smtClean="0">
              <a:solidFill>
                <a:schemeClr val="tx1"/>
              </a:solidFill>
            </a:endParaRPr>
          </a:p>
          <a:p>
            <a:pPr algn="l"/>
            <a:r>
              <a:rPr lang="en-US" sz="2400" b="1" dirty="0" smtClean="0">
                <a:solidFill>
                  <a:schemeClr val="tx1"/>
                </a:solidFill>
              </a:rPr>
              <a:t> </a:t>
            </a:r>
            <a:endParaRPr lang="en-US" sz="2400" dirty="0" smtClean="0">
              <a:solidFill>
                <a:schemeClr val="tx1"/>
              </a:solidFill>
            </a:endParaRPr>
          </a:p>
          <a:p>
            <a:pPr lvl="0" algn="l"/>
            <a:endParaRPr lang="en-US" sz="2400" dirty="0" smtClean="0">
              <a:solidFill>
                <a:schemeClr val="tx1"/>
              </a:solidFill>
            </a:endParaRPr>
          </a:p>
          <a:p>
            <a:pPr algn="l"/>
            <a:r>
              <a:rPr lang="en-US" sz="2400" dirty="0" smtClean="0">
                <a:solidFill>
                  <a:schemeClr val="tx1"/>
                </a:solidFill>
              </a:rPr>
              <a:t> </a:t>
            </a:r>
          </a:p>
          <a:p>
            <a:pPr algn="l"/>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09599"/>
          </a:xfrm>
        </p:spPr>
        <p:txBody>
          <a:bodyPr>
            <a:normAutofit fontScale="90000"/>
          </a:bodyPr>
          <a:lstStyle/>
          <a:p>
            <a:pPr lvl="2" algn="ctr" rtl="0">
              <a:spcBef>
                <a:spcPct val="0"/>
              </a:spcBef>
            </a:pPr>
            <a:r>
              <a:rPr lang="en-US" b="1" dirty="0" smtClean="0">
                <a:solidFill>
                  <a:schemeClr val="tx1"/>
                </a:solidFill>
              </a:rPr>
              <a:t>State Health Society </a:t>
            </a:r>
            <a:r>
              <a:rPr lang="en-US" sz="1600" b="1" dirty="0" smtClean="0">
                <a:solidFill>
                  <a:schemeClr val="tx1"/>
                </a:solidFill>
              </a:rPr>
              <a:t>(SHS):</a:t>
            </a:r>
            <a:r>
              <a:rPr lang="en-US" sz="1600" dirty="0" smtClean="0">
                <a:solidFill>
                  <a:schemeClr val="tx1"/>
                </a:solidFill>
              </a:rPr>
              <a:t/>
            </a:r>
            <a:br>
              <a:rPr lang="en-US" sz="1600" dirty="0" smtClean="0">
                <a:solidFill>
                  <a:schemeClr val="tx1"/>
                </a:solidFill>
              </a:rPr>
            </a:br>
            <a:endParaRPr lang="en-US" sz="1600" dirty="0"/>
          </a:p>
        </p:txBody>
      </p:sp>
      <p:sp>
        <p:nvSpPr>
          <p:cNvPr id="3" name="Subtitle 2"/>
          <p:cNvSpPr>
            <a:spLocks noGrp="1"/>
          </p:cNvSpPr>
          <p:nvPr>
            <p:ph type="subTitle" idx="1"/>
          </p:nvPr>
        </p:nvSpPr>
        <p:spPr>
          <a:xfrm>
            <a:off x="1066800" y="609600"/>
            <a:ext cx="7620000" cy="5791200"/>
          </a:xfrm>
        </p:spPr>
        <p:txBody>
          <a:bodyPr>
            <a:noAutofit/>
          </a:bodyPr>
          <a:lstStyle/>
          <a:p>
            <a:pPr algn="l">
              <a:buFont typeface="Arial" pitchFamily="34" charset="0"/>
              <a:buChar char="•"/>
            </a:pPr>
            <a:r>
              <a:rPr lang="en-US" sz="1600" b="1" dirty="0" smtClean="0">
                <a:solidFill>
                  <a:schemeClr val="tx1"/>
                </a:solidFill>
              </a:rPr>
              <a:t> </a:t>
            </a:r>
            <a:r>
              <a:rPr lang="en-US" sz="1600" dirty="0" smtClean="0">
                <a:solidFill>
                  <a:schemeClr val="tx1"/>
                </a:solidFill>
              </a:rPr>
              <a:t>Under the NRHM framework different Societies of national </a:t>
            </a:r>
            <a:r>
              <a:rPr lang="en-US" sz="1600" dirty="0" err="1" smtClean="0">
                <a:solidFill>
                  <a:schemeClr val="tx1"/>
                </a:solidFill>
              </a:rPr>
              <a:t>programmes</a:t>
            </a:r>
            <a:r>
              <a:rPr lang="en-US" sz="1600" dirty="0" smtClean="0">
                <a:solidFill>
                  <a:schemeClr val="tx1"/>
                </a:solidFill>
              </a:rPr>
              <a:t> such as Reproductive and Child Health </a:t>
            </a:r>
            <a:r>
              <a:rPr lang="en-US" sz="1600" dirty="0" err="1" smtClean="0">
                <a:solidFill>
                  <a:schemeClr val="tx1"/>
                </a:solidFill>
              </a:rPr>
              <a:t>Programme</a:t>
            </a:r>
            <a:r>
              <a:rPr lang="en-US" sz="1600" dirty="0" smtClean="0">
                <a:solidFill>
                  <a:schemeClr val="tx1"/>
                </a:solidFill>
              </a:rPr>
              <a:t>, Malaria, TB, Leprosy, National Blindness Control </a:t>
            </a:r>
            <a:r>
              <a:rPr lang="en-US" sz="1600" dirty="0" err="1" smtClean="0">
                <a:solidFill>
                  <a:schemeClr val="tx1"/>
                </a:solidFill>
              </a:rPr>
              <a:t>Programme</a:t>
            </a:r>
            <a:r>
              <a:rPr lang="en-US" sz="1600" dirty="0" smtClean="0">
                <a:solidFill>
                  <a:schemeClr val="tx1"/>
                </a:solidFill>
              </a:rPr>
              <a:t> have been merged into a common </a:t>
            </a:r>
            <a:r>
              <a:rPr lang="en-US" sz="1600" b="1" dirty="0" smtClean="0">
                <a:solidFill>
                  <a:schemeClr val="accent1"/>
                </a:solidFill>
              </a:rPr>
              <a:t>State Health Society is chaired by Chief Secretary/Development Commissioner. </a:t>
            </a:r>
          </a:p>
          <a:p>
            <a:pPr lvl="0" algn="l">
              <a:buFont typeface="Arial" pitchFamily="34" charset="0"/>
              <a:buChar char="•"/>
            </a:pPr>
            <a:r>
              <a:rPr lang="en-US" sz="1600" dirty="0" smtClean="0">
                <a:solidFill>
                  <a:schemeClr val="tx1"/>
                </a:solidFill>
              </a:rPr>
              <a:t> </a:t>
            </a:r>
            <a:r>
              <a:rPr lang="en-US" sz="1600" b="1" dirty="0" smtClean="0">
                <a:solidFill>
                  <a:schemeClr val="accent1"/>
                </a:solidFill>
              </a:rPr>
              <a:t>Principal/Secretary (Health &amp; Family Welfare) is the vice chair person </a:t>
            </a:r>
            <a:r>
              <a:rPr lang="en-US" sz="1600" dirty="0" smtClean="0">
                <a:solidFill>
                  <a:schemeClr val="tx1"/>
                </a:solidFill>
              </a:rPr>
              <a:t>and </a:t>
            </a:r>
            <a:r>
              <a:rPr lang="en-US" sz="1600" b="1" dirty="0" smtClean="0">
                <a:solidFill>
                  <a:schemeClr val="accent1"/>
                </a:solidFill>
              </a:rPr>
              <a:t>mission director is the Member -Secretary of the State Health Society.</a:t>
            </a:r>
          </a:p>
          <a:p>
            <a:pPr algn="l"/>
            <a:r>
              <a:rPr lang="en-US" sz="1600" dirty="0" smtClean="0">
                <a:solidFill>
                  <a:schemeClr val="tx1"/>
                </a:solidFill>
              </a:rPr>
              <a:t> </a:t>
            </a:r>
          </a:p>
          <a:p>
            <a:pPr algn="ctr"/>
            <a:r>
              <a:rPr lang="en-US" sz="1600" b="1" dirty="0" smtClean="0">
                <a:solidFill>
                  <a:schemeClr val="tx1"/>
                </a:solidFill>
              </a:rPr>
              <a:t>District Health Society (DHS)</a:t>
            </a:r>
            <a:endParaRPr lang="en-US" sz="1600" dirty="0" smtClean="0">
              <a:solidFill>
                <a:schemeClr val="tx1"/>
              </a:solidFill>
            </a:endParaRPr>
          </a:p>
          <a:p>
            <a:pPr algn="l"/>
            <a:r>
              <a:rPr lang="en-US" sz="1600" b="1" dirty="0" smtClean="0">
                <a:solidFill>
                  <a:schemeClr val="tx1"/>
                </a:solidFill>
              </a:rPr>
              <a:t> </a:t>
            </a:r>
            <a:r>
              <a:rPr lang="en-US" sz="1600" dirty="0" smtClean="0">
                <a:solidFill>
                  <a:schemeClr val="tx1"/>
                </a:solidFill>
              </a:rPr>
              <a:t> At the district level all </a:t>
            </a:r>
            <a:r>
              <a:rPr lang="en-US" sz="1600" dirty="0" err="1" smtClean="0">
                <a:solidFill>
                  <a:schemeClr val="tx1"/>
                </a:solidFill>
              </a:rPr>
              <a:t>programme</a:t>
            </a:r>
            <a:r>
              <a:rPr lang="en-US" sz="1600" dirty="0" smtClean="0">
                <a:solidFill>
                  <a:schemeClr val="tx1"/>
                </a:solidFill>
              </a:rPr>
              <a:t> societies have been merged into the </a:t>
            </a:r>
            <a:r>
              <a:rPr lang="en-US" sz="1600" b="1" dirty="0" smtClean="0">
                <a:solidFill>
                  <a:schemeClr val="accent1"/>
                </a:solidFill>
              </a:rPr>
              <a:t>District Health Society (DHS).</a:t>
            </a:r>
          </a:p>
          <a:p>
            <a:pPr algn="l"/>
            <a:endParaRPr lang="en-US" sz="1600" dirty="0" smtClean="0">
              <a:solidFill>
                <a:schemeClr val="tx1"/>
              </a:solidFill>
            </a:endParaRPr>
          </a:p>
          <a:p>
            <a:pPr algn="l">
              <a:buFont typeface="Arial" pitchFamily="34" charset="0"/>
              <a:buChar char="•"/>
            </a:pPr>
            <a:r>
              <a:rPr lang="en-US" sz="1600" dirty="0" smtClean="0">
                <a:solidFill>
                  <a:schemeClr val="tx1"/>
                </a:solidFill>
              </a:rPr>
              <a:t> The </a:t>
            </a:r>
            <a:r>
              <a:rPr lang="en-US" sz="1600" b="1" dirty="0" smtClean="0">
                <a:solidFill>
                  <a:schemeClr val="accent1"/>
                </a:solidFill>
              </a:rPr>
              <a:t>Governing Body of the DHS is chaired by the Chairman of the </a:t>
            </a:r>
            <a:r>
              <a:rPr lang="en-US" sz="1600" b="1" dirty="0" err="1" smtClean="0">
                <a:solidFill>
                  <a:schemeClr val="accent1"/>
                </a:solidFill>
              </a:rPr>
              <a:t>Zila</a:t>
            </a:r>
            <a:r>
              <a:rPr lang="en-US" sz="1600" b="1" dirty="0" smtClean="0">
                <a:solidFill>
                  <a:schemeClr val="accent1"/>
                </a:solidFill>
              </a:rPr>
              <a:t> </a:t>
            </a:r>
            <a:r>
              <a:rPr lang="en-US" sz="1600" b="1" dirty="0" err="1" smtClean="0">
                <a:solidFill>
                  <a:schemeClr val="accent1"/>
                </a:solidFill>
              </a:rPr>
              <a:t>Parishad</a:t>
            </a:r>
            <a:r>
              <a:rPr lang="en-US" sz="1600" b="1" dirty="0" smtClean="0">
                <a:solidFill>
                  <a:schemeClr val="accent1"/>
                </a:solidFill>
              </a:rPr>
              <a:t> / District Collector.</a:t>
            </a:r>
            <a:r>
              <a:rPr lang="en-US" sz="1600" dirty="0" smtClean="0">
                <a:solidFill>
                  <a:schemeClr val="tx1"/>
                </a:solidFill>
              </a:rPr>
              <a:t> </a:t>
            </a:r>
          </a:p>
          <a:p>
            <a:pPr algn="l"/>
            <a:r>
              <a:rPr lang="en-US" sz="1600" dirty="0" smtClean="0">
                <a:solidFill>
                  <a:schemeClr val="tx1"/>
                </a:solidFill>
              </a:rPr>
              <a:t>The </a:t>
            </a:r>
            <a:r>
              <a:rPr lang="en-US" sz="1600" b="1" dirty="0" smtClean="0">
                <a:solidFill>
                  <a:schemeClr val="accent1"/>
                </a:solidFill>
              </a:rPr>
              <a:t>Executive Body is chaired by the District Collector </a:t>
            </a:r>
            <a:r>
              <a:rPr lang="en-US" sz="1600" dirty="0" smtClean="0">
                <a:solidFill>
                  <a:schemeClr val="tx1"/>
                </a:solidFill>
              </a:rPr>
              <a:t>(subject to State specific variations).The </a:t>
            </a:r>
            <a:r>
              <a:rPr lang="en-US" sz="1600" b="1" dirty="0" smtClean="0">
                <a:solidFill>
                  <a:schemeClr val="accent1"/>
                </a:solidFill>
              </a:rPr>
              <a:t>CMHO is the Member -Secretary of the District Health Society</a:t>
            </a:r>
            <a:r>
              <a:rPr lang="en-US" sz="1600" dirty="0" smtClean="0">
                <a:solidFill>
                  <a:schemeClr val="tx1"/>
                </a:solidFill>
              </a:rPr>
              <a:t>.</a:t>
            </a:r>
          </a:p>
          <a:p>
            <a:pPr algn="l"/>
            <a:endParaRPr lang="en-US" sz="1600" dirty="0" smtClean="0">
              <a:solidFill>
                <a:schemeClr val="tx1"/>
              </a:solidFill>
            </a:endParaRPr>
          </a:p>
          <a:p>
            <a:pPr algn="l">
              <a:buFont typeface="Arial" pitchFamily="34" charset="0"/>
              <a:buChar char="•"/>
            </a:pPr>
            <a:r>
              <a:rPr lang="en-US" sz="1600" dirty="0" smtClean="0">
                <a:solidFill>
                  <a:schemeClr val="tx1"/>
                </a:solidFill>
              </a:rPr>
              <a:t> </a:t>
            </a:r>
            <a:r>
              <a:rPr lang="en-US" sz="1600" b="1" dirty="0" smtClean="0">
                <a:solidFill>
                  <a:schemeClr val="accent1"/>
                </a:solidFill>
              </a:rPr>
              <a:t>District health society will pass on the funds to the </a:t>
            </a:r>
            <a:r>
              <a:rPr lang="en-US" sz="1600" b="1" dirty="0" err="1" smtClean="0">
                <a:solidFill>
                  <a:schemeClr val="accent1"/>
                </a:solidFill>
              </a:rPr>
              <a:t>Rogi</a:t>
            </a:r>
            <a:r>
              <a:rPr lang="en-US" sz="1600" b="1" dirty="0" smtClean="0">
                <a:solidFill>
                  <a:schemeClr val="accent1"/>
                </a:solidFill>
              </a:rPr>
              <a:t> </a:t>
            </a:r>
            <a:r>
              <a:rPr lang="en-US" sz="1600" b="1" dirty="0" err="1" smtClean="0">
                <a:solidFill>
                  <a:schemeClr val="accent1"/>
                </a:solidFill>
              </a:rPr>
              <a:t>Kalyan</a:t>
            </a:r>
            <a:r>
              <a:rPr lang="en-US" sz="1600" b="1" dirty="0" smtClean="0">
                <a:solidFill>
                  <a:schemeClr val="accent1"/>
                </a:solidFill>
              </a:rPr>
              <a:t> </a:t>
            </a:r>
            <a:r>
              <a:rPr lang="en-US" sz="1600" b="1" dirty="0" err="1" smtClean="0">
                <a:solidFill>
                  <a:schemeClr val="accent1"/>
                </a:solidFill>
              </a:rPr>
              <a:t>Samities</a:t>
            </a:r>
            <a:r>
              <a:rPr lang="en-US" sz="1600" b="1" dirty="0" smtClean="0">
                <a:solidFill>
                  <a:schemeClr val="accent1"/>
                </a:solidFill>
              </a:rPr>
              <a:t> of Block level </a:t>
            </a:r>
            <a:r>
              <a:rPr lang="en-US" sz="1600" dirty="0" smtClean="0">
                <a:solidFill>
                  <a:schemeClr val="tx1"/>
                </a:solidFill>
              </a:rPr>
              <a:t>for the activities under the </a:t>
            </a:r>
            <a:r>
              <a:rPr lang="en-US" sz="1600" dirty="0" err="1" smtClean="0">
                <a:solidFill>
                  <a:schemeClr val="tx1"/>
                </a:solidFill>
              </a:rPr>
              <a:t>programme</a:t>
            </a:r>
            <a:r>
              <a:rPr lang="en-US" sz="1600" dirty="0" smtClean="0">
                <a:solidFill>
                  <a:schemeClr val="tx1"/>
                </a:solidFill>
              </a:rPr>
              <a:t>. </a:t>
            </a:r>
          </a:p>
          <a:p>
            <a:pPr algn="l"/>
            <a:endParaRPr lang="en-US" sz="1600" dirty="0" smtClean="0">
              <a:solidFill>
                <a:schemeClr val="tx1"/>
              </a:solidFill>
            </a:endParaRPr>
          </a:p>
          <a:p>
            <a:pPr algn="l">
              <a:buFont typeface="Arial" pitchFamily="34" charset="0"/>
              <a:buChar char="•"/>
            </a:pPr>
            <a:r>
              <a:rPr lang="en-US" sz="1600" dirty="0" smtClean="0">
                <a:solidFill>
                  <a:schemeClr val="tx1"/>
                </a:solidFill>
              </a:rPr>
              <a:t> District Health society </a:t>
            </a:r>
            <a:r>
              <a:rPr lang="en-US" sz="1600" b="1" dirty="0" smtClean="0">
                <a:solidFill>
                  <a:schemeClr val="accent1"/>
                </a:solidFill>
              </a:rPr>
              <a:t>will monitor the utilization of funds and submit quarterly the financial management report (FMR)</a:t>
            </a:r>
            <a:r>
              <a:rPr lang="en-US" sz="1600" dirty="0" smtClean="0">
                <a:solidFill>
                  <a:schemeClr val="tx1"/>
                </a:solidFill>
              </a:rPr>
              <a:t> of the </a:t>
            </a:r>
            <a:r>
              <a:rPr lang="en-US" sz="1600" dirty="0" err="1" smtClean="0">
                <a:solidFill>
                  <a:schemeClr val="tx1"/>
                </a:solidFill>
              </a:rPr>
              <a:t>programme</a:t>
            </a:r>
            <a:r>
              <a:rPr lang="en-US" sz="1600" dirty="0" smtClean="0">
                <a:solidFill>
                  <a:schemeClr val="tx1"/>
                </a:solidFill>
              </a:rPr>
              <a:t> to State Health Society.</a:t>
            </a:r>
          </a:p>
          <a:p>
            <a:pPr algn="l"/>
            <a:r>
              <a:rPr lang="en-US" sz="1600" dirty="0" smtClean="0">
                <a:solidFill>
                  <a:schemeClr val="tx1"/>
                </a:solidFill>
              </a:rPr>
              <a:t> </a:t>
            </a:r>
          </a:p>
          <a:p>
            <a:pPr algn="l"/>
            <a:endParaRPr lang="en-US" sz="1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sz="2400" b="1" dirty="0" smtClean="0"/>
              <a:t>              Technical Resource Groups</a:t>
            </a:r>
            <a:r>
              <a:rPr lang="en-US" sz="2400" dirty="0" smtClean="0"/>
              <a:t/>
            </a:r>
            <a:br>
              <a:rPr lang="en-US" sz="2400" dirty="0" smtClean="0"/>
            </a:br>
            <a:endParaRPr lang="en-US" sz="2400" dirty="0"/>
          </a:p>
        </p:txBody>
      </p:sp>
      <p:sp>
        <p:nvSpPr>
          <p:cNvPr id="3" name="Content Placeholder 2"/>
          <p:cNvSpPr>
            <a:spLocks noGrp="1"/>
          </p:cNvSpPr>
          <p:nvPr>
            <p:ph idx="1"/>
          </p:nvPr>
        </p:nvSpPr>
        <p:spPr/>
        <p:txBody>
          <a:bodyPr>
            <a:normAutofit/>
          </a:bodyPr>
          <a:lstStyle/>
          <a:p>
            <a:pPr>
              <a:buNone/>
            </a:pPr>
            <a:endParaRPr lang="en-US" sz="2000" dirty="0" smtClean="0"/>
          </a:p>
          <a:p>
            <a:r>
              <a:rPr lang="en-US" sz="2000" dirty="0" smtClean="0"/>
              <a:t>To provide </a:t>
            </a:r>
            <a:r>
              <a:rPr lang="en-US" sz="2000" b="1" dirty="0" smtClean="0">
                <a:solidFill>
                  <a:schemeClr val="accent1"/>
                </a:solidFill>
              </a:rPr>
              <a:t>technical guidance, advice and review the progress of the </a:t>
            </a:r>
            <a:r>
              <a:rPr lang="en-US" sz="2000" b="1" dirty="0" err="1" smtClean="0">
                <a:solidFill>
                  <a:schemeClr val="accent1"/>
                </a:solidFill>
              </a:rPr>
              <a:t>programme</a:t>
            </a:r>
            <a:r>
              <a:rPr lang="en-US" sz="2000" b="1" dirty="0" smtClean="0">
                <a:solidFill>
                  <a:schemeClr val="accent1"/>
                </a:solidFill>
              </a:rPr>
              <a:t> for enhancing the quality of implementation </a:t>
            </a:r>
            <a:r>
              <a:rPr lang="en-US" sz="2000" dirty="0" smtClean="0"/>
              <a:t>of NPCDCS, </a:t>
            </a:r>
            <a:r>
              <a:rPr lang="en-US" sz="2000" b="1" dirty="0" smtClean="0">
                <a:solidFill>
                  <a:schemeClr val="accent1"/>
                </a:solidFill>
              </a:rPr>
              <a:t>two Technical Resource Groups (TRG) have been constituted</a:t>
            </a:r>
            <a:r>
              <a:rPr lang="en-US" sz="2000" dirty="0" smtClean="0"/>
              <a:t>, one for cancer component and other for Diabetes, Cardiovascular Diseases and Stroke with following term of references (TORs).</a:t>
            </a:r>
          </a:p>
          <a:p>
            <a:endParaRPr lang="en-US" sz="2000" dirty="0" smtClean="0"/>
          </a:p>
          <a:p>
            <a:pPr>
              <a:buNone/>
            </a:pPr>
            <a:r>
              <a:rPr lang="en-US" sz="2000" b="1" dirty="0" smtClean="0"/>
              <a:t> </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381000"/>
          </a:xfrm>
        </p:spPr>
        <p:txBody>
          <a:bodyPr>
            <a:normAutofit fontScale="90000"/>
          </a:bodyPr>
          <a:lstStyle/>
          <a:p>
            <a:r>
              <a:rPr lang="en-US" sz="2800" dirty="0" smtClean="0"/>
              <a:t/>
            </a:r>
            <a:br>
              <a:rPr lang="en-US" sz="2800" dirty="0" smtClean="0"/>
            </a:br>
            <a:r>
              <a:rPr lang="en-US" sz="2800" dirty="0" smtClean="0"/>
              <a:t/>
            </a:r>
            <a:br>
              <a:rPr lang="en-US" sz="2800" dirty="0" smtClean="0"/>
            </a:br>
            <a:endParaRPr lang="en-US" sz="2800" dirty="0"/>
          </a:p>
        </p:txBody>
      </p:sp>
      <p:sp>
        <p:nvSpPr>
          <p:cNvPr id="3" name="Subtitle 2"/>
          <p:cNvSpPr>
            <a:spLocks noGrp="1"/>
          </p:cNvSpPr>
          <p:nvPr>
            <p:ph type="subTitle" idx="1"/>
          </p:nvPr>
        </p:nvSpPr>
        <p:spPr>
          <a:xfrm>
            <a:off x="990600" y="609600"/>
            <a:ext cx="7620000" cy="5867400"/>
          </a:xfrm>
        </p:spPr>
        <p:txBody>
          <a:bodyPr>
            <a:normAutofit fontScale="70000" lnSpcReduction="20000"/>
          </a:bodyPr>
          <a:lstStyle/>
          <a:p>
            <a:pPr algn="l"/>
            <a:r>
              <a:rPr lang="en-US" sz="1800" dirty="0" smtClean="0">
                <a:solidFill>
                  <a:schemeClr val="tx1"/>
                </a:solidFill>
              </a:rPr>
              <a:t/>
            </a:r>
            <a:br>
              <a:rPr lang="en-US" sz="1800" dirty="0" smtClean="0">
                <a:solidFill>
                  <a:schemeClr val="tx1"/>
                </a:solidFill>
              </a:rPr>
            </a:br>
            <a:r>
              <a:rPr lang="en-US" sz="1800" b="1" dirty="0" smtClean="0">
                <a:solidFill>
                  <a:schemeClr val="tx1"/>
                </a:solidFill>
              </a:rPr>
              <a:t>A. Organization Structure</a:t>
            </a:r>
          </a:p>
          <a:p>
            <a:pPr algn="l"/>
            <a:endParaRPr lang="en-US" sz="1800" dirty="0" smtClean="0">
              <a:solidFill>
                <a:schemeClr val="tx1"/>
              </a:solidFill>
            </a:endParaRPr>
          </a:p>
          <a:p>
            <a:pPr algn="l">
              <a:buFont typeface="Arial" pitchFamily="34" charset="0"/>
              <a:buChar char="•"/>
            </a:pPr>
            <a:r>
              <a:rPr lang="en-US" sz="1800" dirty="0" smtClean="0">
                <a:solidFill>
                  <a:schemeClr val="tx1"/>
                </a:solidFill>
              </a:rPr>
              <a:t> National NCD Cell will be responsible </a:t>
            </a:r>
            <a:r>
              <a:rPr lang="en-US" sz="1800" b="1" dirty="0" smtClean="0">
                <a:solidFill>
                  <a:schemeClr val="accent1"/>
                </a:solidFill>
              </a:rPr>
              <a:t>for overall planning, implementation, monitoring and evaluation of the different activities and achievement of physical and financial targets </a:t>
            </a:r>
            <a:r>
              <a:rPr lang="en-US" sz="1800" dirty="0" smtClean="0">
                <a:solidFill>
                  <a:schemeClr val="tx1"/>
                </a:solidFill>
              </a:rPr>
              <a:t>planned under the </a:t>
            </a:r>
            <a:r>
              <a:rPr lang="en-US" sz="1800" dirty="0" err="1" smtClean="0">
                <a:solidFill>
                  <a:schemeClr val="tx1"/>
                </a:solidFill>
              </a:rPr>
              <a:t>programme</a:t>
            </a:r>
            <a:r>
              <a:rPr lang="en-US" sz="1800" dirty="0" smtClean="0">
                <a:solidFill>
                  <a:schemeClr val="tx1"/>
                </a:solidFill>
              </a:rPr>
              <a:t>. </a:t>
            </a:r>
          </a:p>
          <a:p>
            <a:pPr algn="l"/>
            <a:endParaRPr lang="en-US" sz="1800" dirty="0" smtClean="0">
              <a:solidFill>
                <a:schemeClr val="tx1"/>
              </a:solidFill>
            </a:endParaRPr>
          </a:p>
          <a:p>
            <a:pPr algn="l">
              <a:buFont typeface="Arial" pitchFamily="34" charset="0"/>
              <a:buChar char="•"/>
            </a:pPr>
            <a:r>
              <a:rPr lang="en-US" sz="1800" dirty="0" smtClean="0">
                <a:solidFill>
                  <a:schemeClr val="tx1"/>
                </a:solidFill>
              </a:rPr>
              <a:t> The National NCD cell shall function under the </a:t>
            </a:r>
            <a:r>
              <a:rPr lang="en-US" sz="1800" b="1" dirty="0" smtClean="0">
                <a:solidFill>
                  <a:schemeClr val="accent1"/>
                </a:solidFill>
              </a:rPr>
              <a:t>guidance of </a:t>
            </a:r>
            <a:r>
              <a:rPr lang="en-US" sz="1800" b="1" dirty="0" err="1" smtClean="0">
                <a:solidFill>
                  <a:schemeClr val="accent1"/>
                </a:solidFill>
              </a:rPr>
              <a:t>Programme</a:t>
            </a:r>
            <a:r>
              <a:rPr lang="en-US" sz="1800" b="1" dirty="0" smtClean="0">
                <a:solidFill>
                  <a:schemeClr val="accent1"/>
                </a:solidFill>
              </a:rPr>
              <a:t> in-charge from the Ministry of Health &amp; Family Welfare and will be supported by the identified officers/officials from the Directorate General of Health Services.</a:t>
            </a:r>
          </a:p>
          <a:p>
            <a:pPr algn="l"/>
            <a:r>
              <a:rPr lang="en-US" sz="1800" dirty="0" smtClean="0">
                <a:solidFill>
                  <a:schemeClr val="tx1"/>
                </a:solidFill>
              </a:rPr>
              <a:t> </a:t>
            </a:r>
          </a:p>
          <a:p>
            <a:pPr algn="l"/>
            <a:r>
              <a:rPr lang="en-US" sz="1800" b="1" u="sng" dirty="0" smtClean="0">
                <a:solidFill>
                  <a:schemeClr val="tx1"/>
                </a:solidFill>
              </a:rPr>
              <a:t>Role and responsibilities of the National NCD Cell is as under:</a:t>
            </a:r>
            <a:endParaRPr lang="en-US" sz="1800" u="sng" dirty="0" smtClean="0">
              <a:solidFill>
                <a:schemeClr val="tx1"/>
              </a:solidFill>
            </a:endParaRPr>
          </a:p>
          <a:p>
            <a:pPr algn="l"/>
            <a:r>
              <a:rPr lang="en-US" sz="1800" b="1" u="sng" dirty="0" smtClean="0">
                <a:solidFill>
                  <a:schemeClr val="tx1"/>
                </a:solidFill>
              </a:rPr>
              <a:t> </a:t>
            </a:r>
            <a:endParaRPr lang="en-US" sz="1800" u="sng" dirty="0" smtClean="0">
              <a:solidFill>
                <a:schemeClr val="tx1"/>
              </a:solidFill>
            </a:endParaRPr>
          </a:p>
          <a:p>
            <a:pPr algn="l">
              <a:buFont typeface="Arial" pitchFamily="34" charset="0"/>
              <a:buChar char="•"/>
            </a:pPr>
            <a:r>
              <a:rPr lang="en-US" sz="1800" dirty="0" smtClean="0">
                <a:solidFill>
                  <a:schemeClr val="tx1"/>
                </a:solidFill>
              </a:rPr>
              <a:t> </a:t>
            </a:r>
            <a:r>
              <a:rPr lang="en-US" sz="1800" b="1" dirty="0" smtClean="0">
                <a:solidFill>
                  <a:schemeClr val="accent1"/>
                </a:solidFill>
              </a:rPr>
              <a:t>Nodal body </a:t>
            </a:r>
            <a:r>
              <a:rPr lang="en-US" sz="1800" dirty="0" smtClean="0">
                <a:solidFill>
                  <a:schemeClr val="tx1"/>
                </a:solidFill>
              </a:rPr>
              <a:t>to roll out NPCDCS in the country  Plan, Coordinate, and Monitor all the activities at National and State level.</a:t>
            </a:r>
          </a:p>
          <a:p>
            <a:pPr algn="l"/>
            <a:endParaRPr lang="en-US" sz="1800" dirty="0" smtClean="0">
              <a:solidFill>
                <a:schemeClr val="tx1"/>
              </a:solidFill>
            </a:endParaRPr>
          </a:p>
          <a:p>
            <a:pPr algn="l">
              <a:buFont typeface="Arial" pitchFamily="34" charset="0"/>
              <a:buChar char="•"/>
            </a:pPr>
            <a:r>
              <a:rPr lang="en-US" sz="1800" dirty="0" smtClean="0">
                <a:solidFill>
                  <a:schemeClr val="tx1"/>
                </a:solidFill>
              </a:rPr>
              <a:t>  Develop </a:t>
            </a:r>
            <a:r>
              <a:rPr lang="en-US" sz="1800" b="1" dirty="0" smtClean="0">
                <a:solidFill>
                  <a:schemeClr val="accent1"/>
                </a:solidFill>
              </a:rPr>
              <a:t>operational guidelines, Standard Operating Procedures (SOP), Training modules, Quality benchmarks, Monitoring and reporting systems and tools.</a:t>
            </a:r>
          </a:p>
          <a:p>
            <a:pPr algn="l"/>
            <a:endParaRPr lang="en-US" sz="1800" dirty="0" smtClean="0">
              <a:solidFill>
                <a:schemeClr val="tx1"/>
              </a:solidFill>
            </a:endParaRPr>
          </a:p>
          <a:p>
            <a:pPr algn="l">
              <a:buFont typeface="Arial" pitchFamily="34" charset="0"/>
              <a:buChar char="•"/>
            </a:pPr>
            <a:r>
              <a:rPr lang="en-US" sz="1800" dirty="0" smtClean="0">
                <a:solidFill>
                  <a:schemeClr val="tx1"/>
                </a:solidFill>
              </a:rPr>
              <a:t>  </a:t>
            </a:r>
            <a:r>
              <a:rPr lang="en-US" sz="1800" b="1" dirty="0" smtClean="0">
                <a:solidFill>
                  <a:schemeClr val="accent1"/>
                </a:solidFill>
              </a:rPr>
              <a:t>Monitoring and evaluation of the </a:t>
            </a:r>
            <a:r>
              <a:rPr lang="en-US" sz="1800" b="1" dirty="0" err="1" smtClean="0">
                <a:solidFill>
                  <a:schemeClr val="accent1"/>
                </a:solidFill>
              </a:rPr>
              <a:t>programme</a:t>
            </a:r>
            <a:r>
              <a:rPr lang="en-US" sz="1800" b="1" dirty="0" smtClean="0">
                <a:solidFill>
                  <a:schemeClr val="accent1"/>
                </a:solidFill>
              </a:rPr>
              <a:t> through HMIS</a:t>
            </a:r>
            <a:r>
              <a:rPr lang="en-US" sz="1800" dirty="0" smtClean="0">
                <a:solidFill>
                  <a:schemeClr val="tx1"/>
                </a:solidFill>
              </a:rPr>
              <a:t>, </a:t>
            </a:r>
            <a:r>
              <a:rPr lang="en-US" sz="1800" b="1" dirty="0" smtClean="0">
                <a:solidFill>
                  <a:schemeClr val="accent1"/>
                </a:solidFill>
              </a:rPr>
              <a:t>Review meetings, Field</a:t>
            </a:r>
          </a:p>
          <a:p>
            <a:pPr algn="l"/>
            <a:r>
              <a:rPr lang="en-US" sz="1800" b="1" dirty="0" smtClean="0">
                <a:solidFill>
                  <a:schemeClr val="accent1"/>
                </a:solidFill>
              </a:rPr>
              <a:t>observations, surveillance, operational research and evaluation studies.</a:t>
            </a:r>
          </a:p>
          <a:p>
            <a:pPr algn="l"/>
            <a:endParaRPr lang="en-US" sz="1800" dirty="0" smtClean="0">
              <a:solidFill>
                <a:schemeClr val="tx1"/>
              </a:solidFill>
            </a:endParaRPr>
          </a:p>
          <a:p>
            <a:pPr algn="l">
              <a:buFont typeface="Arial" pitchFamily="34" charset="0"/>
              <a:buChar char="•"/>
            </a:pPr>
            <a:r>
              <a:rPr lang="en-US" sz="1800" dirty="0" smtClean="0">
                <a:solidFill>
                  <a:schemeClr val="tx1"/>
                </a:solidFill>
              </a:rPr>
              <a:t>  Prepare </a:t>
            </a:r>
            <a:r>
              <a:rPr lang="en-US" sz="1800" b="1" dirty="0" smtClean="0">
                <a:solidFill>
                  <a:schemeClr val="accent1"/>
                </a:solidFill>
              </a:rPr>
              <a:t>National Training Plan: Curriculum, Training resource </a:t>
            </a:r>
            <a:r>
              <a:rPr lang="en-US" sz="1800" b="1" dirty="0" err="1" smtClean="0">
                <a:solidFill>
                  <a:schemeClr val="accent1"/>
                </a:solidFill>
              </a:rPr>
              <a:t>centres</a:t>
            </a:r>
            <a:r>
              <a:rPr lang="en-US" sz="1800" b="1" dirty="0" smtClean="0">
                <a:solidFill>
                  <a:schemeClr val="accent1"/>
                </a:solidFill>
              </a:rPr>
              <a:t>, training modules</a:t>
            </a:r>
          </a:p>
          <a:p>
            <a:pPr algn="l"/>
            <a:r>
              <a:rPr lang="en-US" sz="1800" b="1" dirty="0" smtClean="0">
                <a:solidFill>
                  <a:schemeClr val="accent1"/>
                </a:solidFill>
              </a:rPr>
              <a:t>and organize national level training </a:t>
            </a:r>
            <a:r>
              <a:rPr lang="en-US" sz="1800" b="1" dirty="0" err="1" smtClean="0">
                <a:solidFill>
                  <a:schemeClr val="accent1"/>
                </a:solidFill>
              </a:rPr>
              <a:t>programmes</a:t>
            </a:r>
            <a:endParaRPr lang="en-US" sz="1800" b="1" dirty="0" smtClean="0">
              <a:solidFill>
                <a:schemeClr val="accent1"/>
              </a:solidFill>
            </a:endParaRPr>
          </a:p>
          <a:p>
            <a:pPr algn="l"/>
            <a:endParaRPr lang="en-US" sz="1800" dirty="0" smtClean="0">
              <a:solidFill>
                <a:schemeClr val="tx1"/>
              </a:solidFill>
            </a:endParaRPr>
          </a:p>
          <a:p>
            <a:pPr algn="l">
              <a:buFont typeface="Arial" pitchFamily="34" charset="0"/>
              <a:buChar char="•"/>
            </a:pPr>
            <a:r>
              <a:rPr lang="en-US" sz="1800" dirty="0" smtClean="0">
                <a:solidFill>
                  <a:schemeClr val="tx1"/>
                </a:solidFill>
              </a:rPr>
              <a:t>  </a:t>
            </a:r>
            <a:r>
              <a:rPr lang="en-US" sz="1800" b="1" dirty="0" smtClean="0">
                <a:solidFill>
                  <a:schemeClr val="accent1"/>
                </a:solidFill>
              </a:rPr>
              <a:t>Procurement of equipment and supplies </a:t>
            </a:r>
            <a:r>
              <a:rPr lang="en-US" sz="1800" dirty="0" smtClean="0">
                <a:solidFill>
                  <a:schemeClr val="tx1"/>
                </a:solidFill>
              </a:rPr>
              <a:t>for items to be provided as commodity assistance;</a:t>
            </a:r>
          </a:p>
          <a:p>
            <a:pPr algn="l"/>
            <a:r>
              <a:rPr lang="en-US" sz="1800" dirty="0" smtClean="0">
                <a:solidFill>
                  <a:schemeClr val="tx1"/>
                </a:solidFill>
              </a:rPr>
              <a:t>    Release of funds and monitoring of expenditure</a:t>
            </a:r>
          </a:p>
          <a:p>
            <a:pPr algn="l"/>
            <a:endParaRPr lang="en-US" sz="1800" dirty="0">
              <a:solidFill>
                <a:schemeClr val="tx1"/>
              </a:solidFill>
            </a:endParaRPr>
          </a:p>
        </p:txBody>
      </p:sp>
      <p:sp>
        <p:nvSpPr>
          <p:cNvPr id="4" name="Rectangle 3"/>
          <p:cNvSpPr/>
          <p:nvPr/>
        </p:nvSpPr>
        <p:spPr>
          <a:xfrm>
            <a:off x="1905000" y="0"/>
            <a:ext cx="4953000" cy="369332"/>
          </a:xfrm>
          <a:prstGeom prst="rect">
            <a:avLst/>
          </a:prstGeom>
        </p:spPr>
        <p:txBody>
          <a:bodyPr wrap="square">
            <a:spAutoFit/>
          </a:bodyPr>
          <a:lstStyle/>
          <a:p>
            <a:r>
              <a:rPr lang="en-US" b="1" dirty="0" smtClean="0"/>
              <a:t>Management Structure:  National NCD Cell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438400"/>
            <a:ext cx="7543800" cy="4191000"/>
          </a:xfrm>
        </p:spPr>
        <p:txBody>
          <a:bodyPr>
            <a:normAutofit fontScale="90000"/>
          </a:bodyPr>
          <a:lstStyle/>
          <a:p>
            <a:pPr algn="l"/>
            <a:r>
              <a:rPr lang="en-US" sz="1600" b="1" dirty="0" smtClean="0"/>
              <a:t>The National NCD Cell will be supported by  contractual staff.</a:t>
            </a:r>
            <a:r>
              <a:rPr lang="en-US" sz="1600" dirty="0" smtClean="0"/>
              <a:t/>
            </a:r>
            <a:br>
              <a:rPr lang="en-US" sz="1600" dirty="0" smtClean="0"/>
            </a:br>
            <a:r>
              <a:rPr lang="en-US" sz="1600" b="1" dirty="0" smtClean="0"/>
              <a:t> </a:t>
            </a:r>
            <a:r>
              <a:rPr lang="en-US" sz="1600" dirty="0" smtClean="0"/>
              <a:t/>
            </a:r>
            <a:br>
              <a:rPr lang="en-US" sz="1600" dirty="0" smtClean="0"/>
            </a:br>
            <a:r>
              <a:rPr lang="en-US" sz="1600" b="1" dirty="0" smtClean="0"/>
              <a:t>S. No. Name of post No. of posts</a:t>
            </a:r>
            <a:r>
              <a:rPr lang="en-US" sz="1600" dirty="0" smtClean="0"/>
              <a:t/>
            </a:r>
            <a:br>
              <a:rPr lang="en-US" sz="1600" dirty="0" smtClean="0"/>
            </a:br>
            <a:r>
              <a:rPr lang="en-US" sz="1600" dirty="0" smtClean="0"/>
              <a:t>1. National Program Officer (NCD) 1</a:t>
            </a:r>
            <a:br>
              <a:rPr lang="en-US" sz="1600" dirty="0" smtClean="0"/>
            </a:br>
            <a:r>
              <a:rPr lang="en-US" sz="1600" dirty="0" smtClean="0"/>
              <a:t>2. National Program Officer (Training &amp; Coordination) 1</a:t>
            </a:r>
            <a:br>
              <a:rPr lang="en-US" sz="1600" dirty="0" smtClean="0"/>
            </a:br>
            <a:r>
              <a:rPr lang="en-US" sz="1600" dirty="0" smtClean="0"/>
              <a:t>3. National Program Officer (M&amp; E and Surveillance) 1</a:t>
            </a:r>
            <a:br>
              <a:rPr lang="en-US" sz="1600" dirty="0" smtClean="0"/>
            </a:br>
            <a:r>
              <a:rPr lang="en-US" sz="1600" dirty="0" smtClean="0"/>
              <a:t>4. National Epidemiologist 1</a:t>
            </a:r>
            <a:br>
              <a:rPr lang="en-US" sz="1600" dirty="0" smtClean="0"/>
            </a:br>
            <a:r>
              <a:rPr lang="en-US" sz="1600" dirty="0" smtClean="0"/>
              <a:t>5. Financial Consultant 1</a:t>
            </a:r>
            <a:br>
              <a:rPr lang="en-US" sz="1600" dirty="0" smtClean="0"/>
            </a:br>
            <a:r>
              <a:rPr lang="en-US" sz="1600" dirty="0" smtClean="0"/>
              <a:t>6. Technical Officer (Health Management) 1</a:t>
            </a:r>
            <a:br>
              <a:rPr lang="en-US" sz="1600" dirty="0" smtClean="0"/>
            </a:br>
            <a:r>
              <a:rPr lang="en-US" sz="1600" dirty="0" smtClean="0"/>
              <a:t>7. Technical Officer (Nutrition) 1</a:t>
            </a:r>
            <a:br>
              <a:rPr lang="en-US" sz="1600" dirty="0" smtClean="0"/>
            </a:br>
            <a:r>
              <a:rPr lang="en-US" sz="1600" dirty="0" smtClean="0"/>
              <a:t>8. Technical Officer (Physiotherapy) 1</a:t>
            </a:r>
            <a:br>
              <a:rPr lang="en-US" sz="1600" dirty="0" smtClean="0"/>
            </a:br>
            <a:r>
              <a:rPr lang="en-US" sz="1600" dirty="0" smtClean="0"/>
              <a:t>9. Technical Officer (IEC) 1</a:t>
            </a:r>
            <a:br>
              <a:rPr lang="en-US" sz="1600" dirty="0" smtClean="0"/>
            </a:br>
            <a:r>
              <a:rPr lang="en-US" sz="1600" dirty="0" smtClean="0"/>
              <a:t>10. Logistic Coordinator 1</a:t>
            </a:r>
            <a:br>
              <a:rPr lang="en-US" sz="1600" dirty="0" smtClean="0"/>
            </a:br>
            <a:r>
              <a:rPr lang="en-US" sz="1600" dirty="0" smtClean="0"/>
              <a:t>11. M&amp; E Officer 1</a:t>
            </a:r>
            <a:br>
              <a:rPr lang="en-US" sz="1600" dirty="0" smtClean="0"/>
            </a:br>
            <a:r>
              <a:rPr lang="en-US" sz="1600" dirty="0" smtClean="0"/>
              <a:t>12. Data Manager 1</a:t>
            </a:r>
            <a:br>
              <a:rPr lang="en-US" sz="1600" dirty="0" smtClean="0"/>
            </a:br>
            <a:r>
              <a:rPr lang="en-US" sz="1600" dirty="0" smtClean="0"/>
              <a:t>13. Computer Assistant 2</a:t>
            </a:r>
            <a:br>
              <a:rPr lang="en-US" sz="1600" dirty="0" smtClean="0"/>
            </a:br>
            <a:r>
              <a:rPr lang="en-US" sz="1600" u="sng" dirty="0" smtClean="0"/>
              <a:t>14. Technical Assistant 2</a:t>
            </a:r>
            <a:r>
              <a:rPr lang="en-US" sz="1600" dirty="0" smtClean="0"/>
              <a:t/>
            </a:r>
            <a:br>
              <a:rPr lang="en-US" sz="1600" dirty="0" smtClean="0"/>
            </a:br>
            <a:r>
              <a:rPr lang="en-US" sz="1600" dirty="0" smtClean="0"/>
              <a:t>TOTAL 16</a:t>
            </a:r>
            <a:br>
              <a:rPr lang="en-US" sz="1600" dirty="0" smtClean="0"/>
            </a:br>
            <a:endParaRPr lang="en-US" sz="1600" dirty="0"/>
          </a:p>
        </p:txBody>
      </p:sp>
      <p:graphicFrame>
        <p:nvGraphicFramePr>
          <p:cNvPr id="4" name="Content Placeholder 3"/>
          <p:cNvGraphicFramePr>
            <a:graphicFrameLocks noGrp="1"/>
          </p:cNvGraphicFramePr>
          <p:nvPr>
            <p:ph idx="1"/>
          </p:nvPr>
        </p:nvGraphicFramePr>
        <p:xfrm>
          <a:off x="1143000" y="304800"/>
          <a:ext cx="7543800" cy="1905000"/>
        </p:xfrm>
        <a:graphic>
          <a:graphicData uri="http://schemas.openxmlformats.org/drawingml/2006/table">
            <a:tbl>
              <a:tblPr firstRow="1" bandRow="1">
                <a:tableStyleId>{5C22544A-7EE6-4342-B048-85BDC9FD1C3A}</a:tableStyleId>
              </a:tblPr>
              <a:tblGrid>
                <a:gridCol w="3771900"/>
                <a:gridCol w="3771900"/>
              </a:tblGrid>
              <a:tr h="317500">
                <a:tc>
                  <a:txBody>
                    <a:bodyPr/>
                    <a:lstStyle/>
                    <a:p>
                      <a:pPr marL="0" marR="0">
                        <a:spcBef>
                          <a:spcPts val="0"/>
                        </a:spcBef>
                        <a:spcAft>
                          <a:spcPts val="0"/>
                        </a:spcAft>
                      </a:pPr>
                      <a:r>
                        <a:rPr lang="en-US" sz="1600" b="1" dirty="0">
                          <a:latin typeface="Calibri"/>
                          <a:ea typeface="Times New Roman"/>
                        </a:rPr>
                        <a:t>TECHNICAL WING</a:t>
                      </a:r>
                      <a:endParaRPr lang="en-US" sz="1600" dirty="0">
                        <a:latin typeface="Times New Roman"/>
                        <a:ea typeface="Times New Roman"/>
                      </a:endParaRPr>
                    </a:p>
                  </a:txBody>
                  <a:tcPr marL="68580" marR="68580" marT="0" marB="0"/>
                </a:tc>
                <a:tc>
                  <a:txBody>
                    <a:bodyPr/>
                    <a:lstStyle/>
                    <a:p>
                      <a:pPr marL="0" marR="0">
                        <a:spcBef>
                          <a:spcPts val="0"/>
                        </a:spcBef>
                        <a:spcAft>
                          <a:spcPts val="0"/>
                        </a:spcAft>
                      </a:pPr>
                      <a:r>
                        <a:rPr lang="en-US" sz="1600" b="1">
                          <a:latin typeface="Calibri"/>
                          <a:ea typeface="Times New Roman"/>
                        </a:rPr>
                        <a:t>ADMINISTRATIVE WING</a:t>
                      </a:r>
                      <a:endParaRPr lang="en-US" sz="1600">
                        <a:latin typeface="Times New Roman"/>
                        <a:ea typeface="Times New Roman"/>
                      </a:endParaRPr>
                    </a:p>
                  </a:txBody>
                  <a:tcPr marL="68580" marR="68580" marT="0" marB="0"/>
                </a:tc>
              </a:tr>
              <a:tr h="317500">
                <a:tc>
                  <a:txBody>
                    <a:bodyPr/>
                    <a:lstStyle/>
                    <a:p>
                      <a:pPr marL="0" marR="0">
                        <a:spcBef>
                          <a:spcPts val="0"/>
                        </a:spcBef>
                        <a:spcAft>
                          <a:spcPts val="0"/>
                        </a:spcAft>
                      </a:pPr>
                      <a:r>
                        <a:rPr lang="en-US" sz="1600" dirty="0">
                          <a:latin typeface="Calibri"/>
                          <a:ea typeface="Times New Roman"/>
                        </a:rPr>
                        <a:t>Deputy Director General</a:t>
                      </a:r>
                      <a:endParaRPr lang="en-US" sz="1600" dirty="0">
                        <a:latin typeface="Times New Roman"/>
                        <a:ea typeface="Times New Roman"/>
                      </a:endParaRPr>
                    </a:p>
                  </a:txBody>
                  <a:tcPr marL="68580" marR="68580" marT="0" marB="0"/>
                </a:tc>
                <a:tc>
                  <a:txBody>
                    <a:bodyPr/>
                    <a:lstStyle/>
                    <a:p>
                      <a:pPr marL="0" marR="0">
                        <a:spcBef>
                          <a:spcPts val="0"/>
                        </a:spcBef>
                        <a:spcAft>
                          <a:spcPts val="0"/>
                        </a:spcAft>
                      </a:pPr>
                      <a:r>
                        <a:rPr lang="en-US" sz="1600">
                          <a:latin typeface="Calibri"/>
                          <a:ea typeface="Times New Roman"/>
                        </a:rPr>
                        <a:t>Additional Secretary/Joint Secretary</a:t>
                      </a:r>
                      <a:endParaRPr lang="en-US" sz="1600">
                        <a:latin typeface="Times New Roman"/>
                        <a:ea typeface="Times New Roman"/>
                      </a:endParaRPr>
                    </a:p>
                  </a:txBody>
                  <a:tcPr marL="68580" marR="68580" marT="0" marB="0"/>
                </a:tc>
              </a:tr>
              <a:tr h="317500">
                <a:tc>
                  <a:txBody>
                    <a:bodyPr/>
                    <a:lstStyle/>
                    <a:p>
                      <a:pPr marL="0" marR="0">
                        <a:spcBef>
                          <a:spcPts val="0"/>
                        </a:spcBef>
                        <a:spcAft>
                          <a:spcPts val="0"/>
                        </a:spcAft>
                      </a:pPr>
                      <a:r>
                        <a:rPr lang="en-US" sz="1600">
                          <a:latin typeface="Calibri"/>
                          <a:ea typeface="Times New Roman"/>
                        </a:rPr>
                        <a:t>CMO (Cancer)</a:t>
                      </a:r>
                      <a:endParaRPr lang="en-US" sz="1600">
                        <a:latin typeface="Times New Roman"/>
                        <a:ea typeface="Times New Roman"/>
                      </a:endParaRPr>
                    </a:p>
                  </a:txBody>
                  <a:tcPr marL="68580" marR="68580" marT="0" marB="0"/>
                </a:tc>
                <a:tc>
                  <a:txBody>
                    <a:bodyPr/>
                    <a:lstStyle/>
                    <a:p>
                      <a:pPr marL="0" marR="0">
                        <a:spcBef>
                          <a:spcPts val="0"/>
                        </a:spcBef>
                        <a:spcAft>
                          <a:spcPts val="0"/>
                        </a:spcAft>
                      </a:pPr>
                      <a:r>
                        <a:rPr lang="en-US" sz="1600">
                          <a:latin typeface="Calibri"/>
                          <a:ea typeface="Times New Roman"/>
                        </a:rPr>
                        <a:t>Director (NCD)</a:t>
                      </a:r>
                      <a:endParaRPr lang="en-US" sz="1600">
                        <a:latin typeface="Times New Roman"/>
                        <a:ea typeface="Times New Roman"/>
                      </a:endParaRPr>
                    </a:p>
                  </a:txBody>
                  <a:tcPr marL="68580" marR="68580" marT="0" marB="0"/>
                </a:tc>
              </a:tr>
              <a:tr h="317500">
                <a:tc>
                  <a:txBody>
                    <a:bodyPr/>
                    <a:lstStyle/>
                    <a:p>
                      <a:pPr marL="0" marR="0">
                        <a:spcBef>
                          <a:spcPts val="0"/>
                        </a:spcBef>
                        <a:spcAft>
                          <a:spcPts val="0"/>
                        </a:spcAft>
                      </a:pPr>
                      <a:r>
                        <a:rPr lang="en-US" sz="1600" dirty="0">
                          <a:latin typeface="Calibri"/>
                          <a:ea typeface="Times New Roman"/>
                        </a:rPr>
                        <a:t>CMO (Diabetes and CVD)</a:t>
                      </a:r>
                      <a:endParaRPr lang="en-US" sz="1600" dirty="0">
                        <a:latin typeface="Times New Roman"/>
                        <a:ea typeface="Times New Roman"/>
                      </a:endParaRPr>
                    </a:p>
                  </a:txBody>
                  <a:tcPr marL="68580" marR="68580" marT="0" marB="0"/>
                </a:tc>
                <a:tc>
                  <a:txBody>
                    <a:bodyPr/>
                    <a:lstStyle/>
                    <a:p>
                      <a:pPr marL="0" marR="0">
                        <a:spcBef>
                          <a:spcPts val="0"/>
                        </a:spcBef>
                        <a:spcAft>
                          <a:spcPts val="0"/>
                        </a:spcAft>
                      </a:pPr>
                      <a:r>
                        <a:rPr lang="en-US" sz="1600">
                          <a:latin typeface="Calibri"/>
                          <a:ea typeface="Times New Roman"/>
                        </a:rPr>
                        <a:t>Under Secretary (NCD)</a:t>
                      </a:r>
                      <a:endParaRPr lang="en-US" sz="1600">
                        <a:latin typeface="Times New Roman"/>
                        <a:ea typeface="Times New Roman"/>
                      </a:endParaRPr>
                    </a:p>
                  </a:txBody>
                  <a:tcPr marL="68580" marR="68580" marT="0" marB="0"/>
                </a:tc>
              </a:tr>
              <a:tr h="317500">
                <a:tc>
                  <a:txBody>
                    <a:bodyPr/>
                    <a:lstStyle/>
                    <a:p>
                      <a:pPr marL="0" marR="0">
                        <a:spcBef>
                          <a:spcPts val="0"/>
                        </a:spcBef>
                        <a:spcAft>
                          <a:spcPts val="0"/>
                        </a:spcAft>
                      </a:pPr>
                      <a:r>
                        <a:rPr lang="en-US" sz="1600" dirty="0">
                          <a:latin typeface="Calibri"/>
                          <a:ea typeface="Times New Roman"/>
                        </a:rPr>
                        <a:t>CMO (Geriatric care)</a:t>
                      </a:r>
                      <a:endParaRPr lang="en-US" sz="1600" dirty="0">
                        <a:latin typeface="Times New Roman"/>
                        <a:ea typeface="Times New Roman"/>
                      </a:endParaRPr>
                    </a:p>
                  </a:txBody>
                  <a:tcPr marL="68580" marR="68580" marT="0" marB="0"/>
                </a:tc>
                <a:tc>
                  <a:txBody>
                    <a:bodyPr/>
                    <a:lstStyle/>
                    <a:p>
                      <a:pPr marL="0" marR="0">
                        <a:spcBef>
                          <a:spcPts val="0"/>
                        </a:spcBef>
                        <a:spcAft>
                          <a:spcPts val="0"/>
                        </a:spcAft>
                      </a:pPr>
                      <a:r>
                        <a:rPr lang="en-US" sz="1600">
                          <a:latin typeface="Calibri"/>
                          <a:ea typeface="Times New Roman"/>
                        </a:rPr>
                        <a:t>Under Secretary (NCD)</a:t>
                      </a:r>
                      <a:endParaRPr lang="en-US" sz="1600">
                        <a:latin typeface="Times New Roman"/>
                        <a:ea typeface="Times New Roman"/>
                      </a:endParaRPr>
                    </a:p>
                  </a:txBody>
                  <a:tcPr marL="68580" marR="68580" marT="0" marB="0"/>
                </a:tc>
              </a:tr>
              <a:tr h="317500">
                <a:tc>
                  <a:txBody>
                    <a:bodyPr/>
                    <a:lstStyle/>
                    <a:p>
                      <a:pPr marL="0" marR="0">
                        <a:spcBef>
                          <a:spcPts val="0"/>
                        </a:spcBef>
                        <a:spcAft>
                          <a:spcPts val="0"/>
                        </a:spcAft>
                      </a:pPr>
                      <a:r>
                        <a:rPr lang="en-US" sz="1600" dirty="0" smtClean="0">
                          <a:latin typeface="Calibri"/>
                          <a:ea typeface="Times New Roman"/>
                        </a:rPr>
                        <a:t>Consultants</a:t>
                      </a:r>
                      <a:endParaRPr lang="en-US" sz="1600" dirty="0">
                        <a:latin typeface="Times New Roman"/>
                        <a:ea typeface="Times New Roman"/>
                      </a:endParaRPr>
                    </a:p>
                  </a:txBody>
                  <a:tcPr marL="68580" marR="68580" marT="0" marB="0"/>
                </a:tc>
                <a:tc>
                  <a:txBody>
                    <a:bodyPr/>
                    <a:lstStyle/>
                    <a:p>
                      <a:pPr marL="0" marR="0">
                        <a:spcBef>
                          <a:spcPts val="0"/>
                        </a:spcBef>
                        <a:spcAft>
                          <a:spcPts val="0"/>
                        </a:spcAft>
                      </a:pPr>
                      <a:r>
                        <a:rPr lang="en-US" sz="1600" dirty="0">
                          <a:latin typeface="Calibri"/>
                          <a:ea typeface="Times New Roman"/>
                        </a:rPr>
                        <a:t>Section officer</a:t>
                      </a:r>
                      <a:endParaRPr lang="en-US" sz="1600" dirty="0">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457200"/>
          </a:xfrm>
        </p:spPr>
        <p:txBody>
          <a:bodyPr>
            <a:noAutofit/>
          </a:bodyPr>
          <a:lstStyle/>
          <a:p>
            <a:r>
              <a:rPr lang="en-US" sz="2400" b="1" dirty="0" smtClean="0"/>
              <a:t>                          </a:t>
            </a:r>
            <a:br>
              <a:rPr lang="en-US" sz="2400" b="1" dirty="0" smtClean="0"/>
            </a:br>
            <a:r>
              <a:rPr lang="en-US" sz="2400" b="1" dirty="0" smtClean="0"/>
              <a:t/>
            </a:r>
            <a:br>
              <a:rPr lang="en-US" sz="2400" b="1" dirty="0" smtClean="0"/>
            </a:br>
            <a:r>
              <a:rPr lang="en-US" sz="2400" b="1" dirty="0" smtClean="0"/>
              <a:t>                      </a:t>
            </a:r>
            <a:br>
              <a:rPr lang="en-US" sz="2400" b="1" dirty="0" smtClean="0"/>
            </a:br>
            <a:r>
              <a:rPr lang="en-US" sz="2400" b="1" dirty="0" smtClean="0"/>
              <a:t/>
            </a:r>
            <a:br>
              <a:rPr lang="en-US" sz="2400" b="1" dirty="0" smtClean="0"/>
            </a:br>
            <a:r>
              <a:rPr lang="en-US" sz="2400" b="1" dirty="0" smtClean="0"/>
              <a:t/>
            </a:r>
            <a:br>
              <a:rPr lang="en-US" sz="2400" b="1" dirty="0" smtClean="0"/>
            </a:br>
            <a:r>
              <a:rPr lang="en-US" sz="2400" b="1" dirty="0" smtClean="0"/>
              <a:t>                         </a:t>
            </a:r>
            <a:r>
              <a:rPr lang="en-US" sz="2000" b="1" dirty="0" smtClean="0"/>
              <a:t>State NCD cell</a:t>
            </a:r>
            <a:br>
              <a:rPr lang="en-US" sz="2000" b="1" dirty="0" smtClean="0"/>
            </a:br>
            <a:endParaRPr lang="en-US" sz="2000" dirty="0"/>
          </a:p>
        </p:txBody>
      </p:sp>
      <p:sp>
        <p:nvSpPr>
          <p:cNvPr id="3" name="Subtitle 2"/>
          <p:cNvSpPr>
            <a:spLocks noGrp="1"/>
          </p:cNvSpPr>
          <p:nvPr>
            <p:ph type="subTitle" idx="1"/>
          </p:nvPr>
        </p:nvSpPr>
        <p:spPr>
          <a:xfrm>
            <a:off x="1143000" y="533400"/>
            <a:ext cx="7772400" cy="6019800"/>
          </a:xfrm>
        </p:spPr>
        <p:txBody>
          <a:bodyPr>
            <a:normAutofit fontScale="92500" lnSpcReduction="10000"/>
          </a:bodyPr>
          <a:lstStyle/>
          <a:p>
            <a:pPr algn="l">
              <a:buFont typeface="Arial" pitchFamily="34" charset="0"/>
              <a:buChar char="•"/>
            </a:pPr>
            <a:r>
              <a:rPr lang="en-US" sz="2000" dirty="0" smtClean="0">
                <a:solidFill>
                  <a:schemeClr val="tx1"/>
                </a:solidFill>
              </a:rPr>
              <a:t> State NCD Cell will be established preferably in </a:t>
            </a:r>
            <a:r>
              <a:rPr lang="en-US" sz="2000" b="1" dirty="0" smtClean="0">
                <a:solidFill>
                  <a:schemeClr val="accent1"/>
                </a:solidFill>
              </a:rPr>
              <a:t>the Directorate of Health services or any other space provided by the State Government</a:t>
            </a:r>
            <a:r>
              <a:rPr lang="en-US" sz="2000" dirty="0" smtClean="0">
                <a:solidFill>
                  <a:schemeClr val="tx1"/>
                </a:solidFill>
              </a:rPr>
              <a:t>. </a:t>
            </a:r>
          </a:p>
          <a:p>
            <a:pPr algn="l"/>
            <a:endParaRPr lang="en-US" sz="2000" dirty="0" smtClean="0">
              <a:solidFill>
                <a:schemeClr val="tx1"/>
              </a:solidFill>
            </a:endParaRPr>
          </a:p>
          <a:p>
            <a:pPr algn="l">
              <a:buFont typeface="Arial" pitchFamily="34" charset="0"/>
              <a:buChar char="•"/>
            </a:pPr>
            <a:r>
              <a:rPr lang="en-US" sz="2000" dirty="0" smtClean="0">
                <a:solidFill>
                  <a:schemeClr val="tx1"/>
                </a:solidFill>
              </a:rPr>
              <a:t> The NCD Cell will be responsible for </a:t>
            </a:r>
            <a:r>
              <a:rPr lang="en-US" sz="2000" b="1" dirty="0" smtClean="0">
                <a:solidFill>
                  <a:schemeClr val="accent1"/>
                </a:solidFill>
              </a:rPr>
              <a:t>overall planning, implementation, monitoring and evaluation of the different activities, and achievement of physical and financial targets planned under the </a:t>
            </a:r>
            <a:r>
              <a:rPr lang="en-US" sz="2000" b="1" dirty="0" err="1" smtClean="0">
                <a:solidFill>
                  <a:schemeClr val="accent1"/>
                </a:solidFill>
              </a:rPr>
              <a:t>programme</a:t>
            </a:r>
            <a:r>
              <a:rPr lang="en-US" sz="2000" b="1" dirty="0" smtClean="0">
                <a:solidFill>
                  <a:schemeClr val="accent1"/>
                </a:solidFill>
              </a:rPr>
              <a:t> in the State</a:t>
            </a:r>
            <a:r>
              <a:rPr lang="en-US" sz="2000" dirty="0" smtClean="0">
                <a:solidFill>
                  <a:schemeClr val="tx1"/>
                </a:solidFill>
              </a:rPr>
              <a:t>. </a:t>
            </a:r>
          </a:p>
          <a:p>
            <a:pPr algn="l">
              <a:buFont typeface="Arial" pitchFamily="34" charset="0"/>
              <a:buChar char="•"/>
            </a:pPr>
            <a:endParaRPr lang="en-US" sz="2000" dirty="0" smtClean="0">
              <a:solidFill>
                <a:schemeClr val="tx1"/>
              </a:solidFill>
            </a:endParaRPr>
          </a:p>
          <a:p>
            <a:pPr algn="l">
              <a:buFont typeface="Arial" pitchFamily="34" charset="0"/>
              <a:buChar char="•"/>
            </a:pPr>
            <a:r>
              <a:rPr lang="en-US" sz="2000" dirty="0" smtClean="0">
                <a:solidFill>
                  <a:schemeClr val="tx1"/>
                </a:solidFill>
              </a:rPr>
              <a:t> The Cell shall function under the guidance of </a:t>
            </a:r>
            <a:r>
              <a:rPr lang="en-US" sz="2000" b="1" dirty="0" smtClean="0">
                <a:solidFill>
                  <a:schemeClr val="accent1"/>
                </a:solidFill>
              </a:rPr>
              <a:t>State </a:t>
            </a:r>
            <a:r>
              <a:rPr lang="en-US" sz="2000" b="1" dirty="0" err="1" smtClean="0">
                <a:solidFill>
                  <a:schemeClr val="accent1"/>
                </a:solidFill>
              </a:rPr>
              <a:t>Programme</a:t>
            </a:r>
            <a:r>
              <a:rPr lang="en-US" sz="2000" b="1" dirty="0" smtClean="0">
                <a:solidFill>
                  <a:schemeClr val="accent1"/>
                </a:solidFill>
              </a:rPr>
              <a:t> Officer </a:t>
            </a:r>
            <a:r>
              <a:rPr lang="en-US" sz="2000" dirty="0" smtClean="0">
                <a:solidFill>
                  <a:schemeClr val="tx1"/>
                </a:solidFill>
              </a:rPr>
              <a:t>(SPO NCD) and will be supported by the identified officers/officials from the </a:t>
            </a:r>
            <a:r>
              <a:rPr lang="en-US" sz="2000" b="1" dirty="0" smtClean="0">
                <a:solidFill>
                  <a:schemeClr val="accent1"/>
                </a:solidFill>
              </a:rPr>
              <a:t>Directorate /Director General of Health Services</a:t>
            </a:r>
            <a:r>
              <a:rPr lang="en-US" sz="2000" dirty="0" smtClean="0">
                <a:solidFill>
                  <a:schemeClr val="tx1"/>
                </a:solidFill>
              </a:rPr>
              <a:t>. SPO (NCD) will be a State level health official identified by the State government.</a:t>
            </a:r>
          </a:p>
          <a:p>
            <a:pPr algn="l"/>
            <a:endParaRPr lang="en-US" sz="2000" dirty="0" smtClean="0">
              <a:solidFill>
                <a:schemeClr val="tx1"/>
              </a:solidFill>
            </a:endParaRPr>
          </a:p>
          <a:p>
            <a:pPr algn="l"/>
            <a:r>
              <a:rPr lang="en-US" sz="2000" dirty="0" smtClean="0">
                <a:solidFill>
                  <a:schemeClr val="tx1"/>
                </a:solidFill>
              </a:rPr>
              <a:t>A. </a:t>
            </a:r>
            <a:r>
              <a:rPr lang="en-US" sz="2000" b="1" dirty="0" smtClean="0">
                <a:solidFill>
                  <a:schemeClr val="tx1"/>
                </a:solidFill>
              </a:rPr>
              <a:t>Composition: State NCD Cell will be supported by following contractual staff</a:t>
            </a:r>
          </a:p>
          <a:p>
            <a:pPr algn="l"/>
            <a:r>
              <a:rPr lang="en-US" sz="2000" dirty="0" smtClean="0">
                <a:solidFill>
                  <a:schemeClr val="tx1"/>
                </a:solidFill>
              </a:rPr>
              <a:t>1. State </a:t>
            </a:r>
            <a:r>
              <a:rPr lang="en-US" sz="2000" dirty="0" err="1" smtClean="0">
                <a:solidFill>
                  <a:schemeClr val="tx1"/>
                </a:solidFill>
              </a:rPr>
              <a:t>Programme</a:t>
            </a:r>
            <a:r>
              <a:rPr lang="en-US" sz="2000" dirty="0" smtClean="0">
                <a:solidFill>
                  <a:schemeClr val="tx1"/>
                </a:solidFill>
              </a:rPr>
              <a:t> Officer</a:t>
            </a:r>
          </a:p>
          <a:p>
            <a:pPr algn="l"/>
            <a:r>
              <a:rPr lang="en-US" sz="2000" dirty="0" smtClean="0">
                <a:solidFill>
                  <a:schemeClr val="tx1"/>
                </a:solidFill>
              </a:rPr>
              <a:t>2. </a:t>
            </a:r>
            <a:r>
              <a:rPr lang="en-US" sz="2000" dirty="0" err="1" smtClean="0">
                <a:solidFill>
                  <a:schemeClr val="tx1"/>
                </a:solidFill>
              </a:rPr>
              <a:t>Programme</a:t>
            </a:r>
            <a:r>
              <a:rPr lang="en-US" sz="2000" dirty="0" smtClean="0">
                <a:solidFill>
                  <a:schemeClr val="tx1"/>
                </a:solidFill>
              </a:rPr>
              <a:t> Assistant</a:t>
            </a:r>
          </a:p>
          <a:p>
            <a:pPr algn="l"/>
            <a:r>
              <a:rPr lang="en-US" sz="2000" dirty="0" smtClean="0">
                <a:solidFill>
                  <a:schemeClr val="tx1"/>
                </a:solidFill>
              </a:rPr>
              <a:t>3. Finance cum Logistics Officer</a:t>
            </a:r>
          </a:p>
          <a:p>
            <a:pPr algn="l"/>
            <a:r>
              <a:rPr lang="en-US" sz="2000" dirty="0" smtClean="0">
                <a:solidFill>
                  <a:schemeClr val="tx1"/>
                </a:solidFill>
              </a:rPr>
              <a:t>4. Data Entry Operators (2)</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457199"/>
          </a:xfrm>
        </p:spPr>
        <p:txBody>
          <a:bodyPr>
            <a:noAutofit/>
          </a:bodyPr>
          <a:lstStyle/>
          <a:p>
            <a:r>
              <a:rPr lang="en-US" sz="2000" b="1" dirty="0" smtClean="0"/>
              <a:t>Role and responsibilities of the State NCD Cell is as under:</a:t>
            </a:r>
            <a:br>
              <a:rPr lang="en-US" sz="2000" b="1" dirty="0" smtClean="0"/>
            </a:br>
            <a:endParaRPr lang="en-US" sz="2000" dirty="0"/>
          </a:p>
        </p:txBody>
      </p:sp>
      <p:sp>
        <p:nvSpPr>
          <p:cNvPr id="3" name="Subtitle 2"/>
          <p:cNvSpPr>
            <a:spLocks noGrp="1"/>
          </p:cNvSpPr>
          <p:nvPr>
            <p:ph type="subTitle" idx="1"/>
          </p:nvPr>
        </p:nvSpPr>
        <p:spPr>
          <a:xfrm>
            <a:off x="1066800" y="609600"/>
            <a:ext cx="7848600" cy="5943600"/>
          </a:xfrm>
        </p:spPr>
        <p:txBody>
          <a:bodyPr>
            <a:noAutofit/>
          </a:bodyPr>
          <a:lstStyle/>
          <a:p>
            <a:pPr marL="342900" indent="-342900" algn="l">
              <a:buAutoNum type="arabicPeriod"/>
            </a:pPr>
            <a:r>
              <a:rPr lang="en-US" sz="1600" dirty="0" smtClean="0">
                <a:solidFill>
                  <a:schemeClr val="tx1"/>
                </a:solidFill>
              </a:rPr>
              <a:t>Preparation of </a:t>
            </a:r>
            <a:r>
              <a:rPr lang="en-US" sz="1600" b="1" dirty="0" smtClean="0">
                <a:solidFill>
                  <a:schemeClr val="accent1"/>
                </a:solidFill>
              </a:rPr>
              <a:t>State action plan </a:t>
            </a:r>
            <a:r>
              <a:rPr lang="en-US" sz="1600" dirty="0" smtClean="0">
                <a:solidFill>
                  <a:schemeClr val="tx1"/>
                </a:solidFill>
              </a:rPr>
              <a:t>for implementation of NPCDCS strategies.</a:t>
            </a:r>
          </a:p>
          <a:p>
            <a:pPr marL="342900" indent="-342900" algn="l"/>
            <a:endParaRPr lang="en-US" sz="1600" dirty="0" smtClean="0">
              <a:solidFill>
                <a:schemeClr val="tx1"/>
              </a:solidFill>
            </a:endParaRPr>
          </a:p>
          <a:p>
            <a:pPr algn="l"/>
            <a:r>
              <a:rPr lang="en-US" sz="1600" dirty="0" smtClean="0">
                <a:solidFill>
                  <a:schemeClr val="tx1"/>
                </a:solidFill>
              </a:rPr>
              <a:t>2. Develop </a:t>
            </a:r>
            <a:r>
              <a:rPr lang="en-US" sz="1600" b="1" dirty="0" smtClean="0">
                <a:solidFill>
                  <a:schemeClr val="accent1"/>
                </a:solidFill>
              </a:rPr>
              <a:t>district wise information of NCD diseases </a:t>
            </a:r>
            <a:r>
              <a:rPr lang="en-US" sz="1600" dirty="0" smtClean="0">
                <a:solidFill>
                  <a:schemeClr val="tx1"/>
                </a:solidFill>
              </a:rPr>
              <a:t>including cancer, diabetes, cardiovascular disease and stroke through health facilities including sentinel sites.</a:t>
            </a:r>
          </a:p>
          <a:p>
            <a:pPr algn="l"/>
            <a:endParaRPr lang="en-US" sz="1600" dirty="0" smtClean="0">
              <a:solidFill>
                <a:schemeClr val="tx1"/>
              </a:solidFill>
            </a:endParaRPr>
          </a:p>
          <a:p>
            <a:pPr algn="l"/>
            <a:r>
              <a:rPr lang="en-US" sz="1600" dirty="0" smtClean="0">
                <a:solidFill>
                  <a:schemeClr val="tx1"/>
                </a:solidFill>
              </a:rPr>
              <a:t>3. </a:t>
            </a:r>
            <a:r>
              <a:rPr lang="en-US" sz="1600" b="1" dirty="0" smtClean="0">
                <a:solidFill>
                  <a:schemeClr val="accent1"/>
                </a:solidFill>
              </a:rPr>
              <a:t>Organize State &amp; district level trainings </a:t>
            </a:r>
            <a:r>
              <a:rPr lang="en-US" sz="1600" dirty="0" smtClean="0">
                <a:solidFill>
                  <a:schemeClr val="tx1"/>
                </a:solidFill>
              </a:rPr>
              <a:t>for capacity building</a:t>
            </a:r>
          </a:p>
          <a:p>
            <a:pPr algn="l"/>
            <a:endParaRPr lang="en-US" sz="1600" dirty="0" smtClean="0">
              <a:solidFill>
                <a:schemeClr val="tx1"/>
              </a:solidFill>
            </a:endParaRPr>
          </a:p>
          <a:p>
            <a:pPr algn="l"/>
            <a:r>
              <a:rPr lang="en-US" sz="1600" dirty="0" smtClean="0">
                <a:solidFill>
                  <a:schemeClr val="tx1"/>
                </a:solidFill>
              </a:rPr>
              <a:t>4. </a:t>
            </a:r>
            <a:r>
              <a:rPr lang="en-US" sz="1600" b="1" dirty="0" smtClean="0">
                <a:solidFill>
                  <a:schemeClr val="accent1"/>
                </a:solidFill>
              </a:rPr>
              <a:t>Ensure appointment of contractual staff </a:t>
            </a:r>
            <a:r>
              <a:rPr lang="en-US" sz="1600" dirty="0" smtClean="0">
                <a:solidFill>
                  <a:schemeClr val="tx1"/>
                </a:solidFill>
              </a:rPr>
              <a:t>sanctioned for various facilities</a:t>
            </a:r>
          </a:p>
          <a:p>
            <a:pPr algn="l"/>
            <a:endParaRPr lang="en-US" sz="1600" dirty="0" smtClean="0">
              <a:solidFill>
                <a:schemeClr val="tx1"/>
              </a:solidFill>
            </a:endParaRPr>
          </a:p>
          <a:p>
            <a:pPr algn="l"/>
            <a:r>
              <a:rPr lang="en-US" sz="1600" dirty="0" smtClean="0">
                <a:solidFill>
                  <a:schemeClr val="tx1"/>
                </a:solidFill>
              </a:rPr>
              <a:t>5. </a:t>
            </a:r>
            <a:r>
              <a:rPr lang="en-US" sz="1600" b="1" dirty="0" smtClean="0">
                <a:solidFill>
                  <a:schemeClr val="accent1"/>
                </a:solidFill>
              </a:rPr>
              <a:t>Release of funds to districts</a:t>
            </a:r>
            <a:r>
              <a:rPr lang="en-US" sz="1600" dirty="0" smtClean="0">
                <a:solidFill>
                  <a:schemeClr val="tx1"/>
                </a:solidFill>
              </a:rPr>
              <a:t> for continuous flow of funds and submit Statement of</a:t>
            </a:r>
          </a:p>
          <a:p>
            <a:pPr algn="l"/>
            <a:r>
              <a:rPr lang="en-US" sz="1600" dirty="0" smtClean="0">
                <a:solidFill>
                  <a:schemeClr val="tx1"/>
                </a:solidFill>
              </a:rPr>
              <a:t>Expenditure and Utilization Certificates</a:t>
            </a:r>
          </a:p>
          <a:p>
            <a:pPr algn="l"/>
            <a:endParaRPr lang="en-US" sz="1600" dirty="0" smtClean="0">
              <a:solidFill>
                <a:schemeClr val="tx1"/>
              </a:solidFill>
            </a:endParaRPr>
          </a:p>
          <a:p>
            <a:pPr algn="l"/>
            <a:r>
              <a:rPr lang="en-US" sz="1600" dirty="0" smtClean="0">
                <a:solidFill>
                  <a:schemeClr val="tx1"/>
                </a:solidFill>
              </a:rPr>
              <a:t>6. Maintaining </a:t>
            </a:r>
            <a:r>
              <a:rPr lang="en-US" sz="1600" b="1" dirty="0" smtClean="0">
                <a:solidFill>
                  <a:schemeClr val="accent1"/>
                </a:solidFill>
              </a:rPr>
              <a:t>State and District level data on physical, financial, epidemiological profile</a:t>
            </a:r>
          </a:p>
          <a:p>
            <a:pPr algn="l"/>
            <a:endParaRPr lang="en-US" sz="1600" dirty="0" smtClean="0">
              <a:solidFill>
                <a:schemeClr val="tx1"/>
              </a:solidFill>
            </a:endParaRPr>
          </a:p>
          <a:p>
            <a:pPr algn="l"/>
            <a:r>
              <a:rPr lang="en-US" sz="1600" i="1" dirty="0" smtClean="0">
                <a:solidFill>
                  <a:schemeClr val="tx1"/>
                </a:solidFill>
              </a:rPr>
              <a:t>7. </a:t>
            </a:r>
            <a:r>
              <a:rPr lang="en-US" sz="1600" b="1" dirty="0" smtClean="0">
                <a:solidFill>
                  <a:schemeClr val="accent1"/>
                </a:solidFill>
              </a:rPr>
              <a:t>Convergence with NRHM activities and other related departments</a:t>
            </a:r>
            <a:r>
              <a:rPr lang="en-US" sz="1600" i="1" dirty="0" smtClean="0">
                <a:solidFill>
                  <a:schemeClr val="tx1"/>
                </a:solidFill>
              </a:rPr>
              <a:t> in the State / District</a:t>
            </a:r>
          </a:p>
          <a:p>
            <a:pPr algn="l"/>
            <a:endParaRPr lang="en-US" sz="1600" i="1" dirty="0" smtClean="0">
              <a:solidFill>
                <a:schemeClr val="tx1"/>
              </a:solidFill>
            </a:endParaRPr>
          </a:p>
          <a:p>
            <a:pPr algn="l"/>
            <a:r>
              <a:rPr lang="en-US" sz="1600" dirty="0" smtClean="0">
                <a:solidFill>
                  <a:schemeClr val="tx1"/>
                </a:solidFill>
              </a:rPr>
              <a:t>8. </a:t>
            </a:r>
            <a:r>
              <a:rPr lang="en-US" sz="1600" b="1" dirty="0" smtClean="0">
                <a:solidFill>
                  <a:schemeClr val="accent1"/>
                </a:solidFill>
              </a:rPr>
              <a:t>Ensure availability of palliative and rehabilitative services </a:t>
            </a:r>
            <a:r>
              <a:rPr lang="en-US" sz="1600" dirty="0" smtClean="0">
                <a:solidFill>
                  <a:schemeClr val="tx1"/>
                </a:solidFill>
              </a:rPr>
              <a:t>including oral morphine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639762"/>
          </a:xfrm>
        </p:spPr>
        <p:txBody>
          <a:bodyPr>
            <a:normAutofit fontScale="90000"/>
          </a:bodyPr>
          <a:lstStyle/>
          <a:p>
            <a:r>
              <a:rPr lang="en-US" sz="2000" b="1" dirty="0" smtClean="0"/>
              <a:t>Role and responsibilities of the State NCD Cell contd…. </a:t>
            </a:r>
            <a:br>
              <a:rPr lang="en-US" sz="2000" b="1" dirty="0" smtClean="0"/>
            </a:br>
            <a:endParaRPr lang="en-US" sz="2000" dirty="0"/>
          </a:p>
        </p:txBody>
      </p:sp>
      <p:sp>
        <p:nvSpPr>
          <p:cNvPr id="3" name="Content Placeholder 2"/>
          <p:cNvSpPr>
            <a:spLocks noGrp="1"/>
          </p:cNvSpPr>
          <p:nvPr>
            <p:ph idx="1"/>
          </p:nvPr>
        </p:nvSpPr>
        <p:spPr>
          <a:xfrm>
            <a:off x="1143000" y="1143000"/>
            <a:ext cx="7543800" cy="5334000"/>
          </a:xfrm>
        </p:spPr>
        <p:txBody>
          <a:bodyPr>
            <a:normAutofit fontScale="85000" lnSpcReduction="10000"/>
          </a:bodyPr>
          <a:lstStyle/>
          <a:p>
            <a:pPr>
              <a:buNone/>
            </a:pPr>
            <a:r>
              <a:rPr lang="en-US" sz="1800" dirty="0" smtClean="0"/>
              <a:t>9</a:t>
            </a:r>
            <a:r>
              <a:rPr lang="en-US" sz="1800" b="1" dirty="0" smtClean="0">
                <a:solidFill>
                  <a:schemeClr val="accent1"/>
                </a:solidFill>
              </a:rPr>
              <a:t>. Monitoring of the </a:t>
            </a:r>
            <a:r>
              <a:rPr lang="en-US" sz="1800" b="1" dirty="0" err="1" smtClean="0">
                <a:solidFill>
                  <a:schemeClr val="accent1"/>
                </a:solidFill>
              </a:rPr>
              <a:t>programme</a:t>
            </a:r>
            <a:r>
              <a:rPr lang="en-US" sz="1800" b="1" dirty="0" smtClean="0">
                <a:solidFill>
                  <a:schemeClr val="accent1"/>
                </a:solidFill>
              </a:rPr>
              <a:t> through HMIS, Review meetings, Field observations.</a:t>
            </a:r>
          </a:p>
          <a:p>
            <a:pPr>
              <a:buNone/>
            </a:pPr>
            <a:endParaRPr lang="en-US" sz="1800" dirty="0" smtClean="0"/>
          </a:p>
          <a:p>
            <a:pPr>
              <a:buNone/>
            </a:pPr>
            <a:r>
              <a:rPr lang="en-US" sz="1800" dirty="0" smtClean="0"/>
              <a:t>10. </a:t>
            </a:r>
            <a:r>
              <a:rPr lang="en-US" sz="1800" b="1" dirty="0" smtClean="0">
                <a:solidFill>
                  <a:schemeClr val="accent1"/>
                </a:solidFill>
              </a:rPr>
              <a:t>Public awareness regarding health promotion and prevention of NCDs </a:t>
            </a:r>
            <a:r>
              <a:rPr lang="en-US" sz="1800" dirty="0" smtClean="0"/>
              <a:t>through</a:t>
            </a:r>
          </a:p>
          <a:p>
            <a:pPr>
              <a:buNone/>
            </a:pPr>
            <a:r>
              <a:rPr lang="en-US" sz="1800" dirty="0" smtClean="0"/>
              <a:t>following approaches:</a:t>
            </a:r>
          </a:p>
          <a:p>
            <a:pPr>
              <a:buNone/>
            </a:pPr>
            <a:endParaRPr lang="en-US" sz="1800" dirty="0" smtClean="0"/>
          </a:p>
          <a:p>
            <a:r>
              <a:rPr lang="en-US" sz="1800" dirty="0" smtClean="0"/>
              <a:t> Development of </a:t>
            </a:r>
            <a:r>
              <a:rPr lang="en-US" sz="1800" b="1" dirty="0" smtClean="0">
                <a:solidFill>
                  <a:schemeClr val="accent1"/>
                </a:solidFill>
              </a:rPr>
              <a:t>communication messages for audio-visual and print media</a:t>
            </a:r>
          </a:p>
          <a:p>
            <a:endParaRPr lang="en-US" sz="1800" b="1" dirty="0" smtClean="0">
              <a:solidFill>
                <a:schemeClr val="accent1"/>
              </a:solidFill>
            </a:endParaRPr>
          </a:p>
          <a:p>
            <a:r>
              <a:rPr lang="en-US" sz="1800" dirty="0" smtClean="0"/>
              <a:t> </a:t>
            </a:r>
            <a:r>
              <a:rPr lang="en-US" sz="1800" b="1" dirty="0" smtClean="0">
                <a:solidFill>
                  <a:schemeClr val="accent1"/>
                </a:solidFill>
              </a:rPr>
              <a:t>Distribution of pamphlets and handouts</a:t>
            </a:r>
          </a:p>
          <a:p>
            <a:endParaRPr lang="en-US" sz="1800" b="1" dirty="0" smtClean="0">
              <a:solidFill>
                <a:schemeClr val="accent1"/>
              </a:solidFill>
            </a:endParaRPr>
          </a:p>
          <a:p>
            <a:r>
              <a:rPr lang="en-US" sz="1800" dirty="0" smtClean="0"/>
              <a:t> </a:t>
            </a:r>
            <a:r>
              <a:rPr lang="en-US" sz="1800" b="1" dirty="0" smtClean="0">
                <a:solidFill>
                  <a:schemeClr val="accent1"/>
                </a:solidFill>
              </a:rPr>
              <a:t>Campaigns through mass media channels </a:t>
            </a:r>
            <a:r>
              <a:rPr lang="en-US" sz="1800" dirty="0" smtClean="0"/>
              <a:t>(electronic and print media)</a:t>
            </a:r>
          </a:p>
          <a:p>
            <a:endParaRPr lang="en-US" sz="1800" dirty="0" smtClean="0"/>
          </a:p>
          <a:p>
            <a:r>
              <a:rPr lang="en-US" sz="1800" b="1" dirty="0" smtClean="0">
                <a:solidFill>
                  <a:schemeClr val="accent1"/>
                </a:solidFill>
              </a:rPr>
              <a:t> Social mobilization </a:t>
            </a:r>
            <a:r>
              <a:rPr lang="en-US" sz="1800" dirty="0" smtClean="0"/>
              <a:t>through involvement of </a:t>
            </a:r>
            <a:r>
              <a:rPr lang="en-US" sz="1800" b="1" dirty="0" smtClean="0">
                <a:solidFill>
                  <a:schemeClr val="accent1"/>
                </a:solidFill>
              </a:rPr>
              <a:t>women’s self help groups, community leaders, NGOs</a:t>
            </a:r>
            <a:r>
              <a:rPr lang="en-US" sz="1800" dirty="0" smtClean="0"/>
              <a:t> etc.</a:t>
            </a:r>
          </a:p>
          <a:p>
            <a:endParaRPr lang="en-US" sz="1800" dirty="0" smtClean="0"/>
          </a:p>
          <a:p>
            <a:r>
              <a:rPr lang="en-US" sz="1800" dirty="0" smtClean="0"/>
              <a:t> </a:t>
            </a:r>
            <a:r>
              <a:rPr lang="en-US" sz="1800" b="1" dirty="0" smtClean="0">
                <a:solidFill>
                  <a:schemeClr val="accent1"/>
                </a:solidFill>
              </a:rPr>
              <a:t>Advocacy and public awareness through mid-media </a:t>
            </a:r>
            <a:r>
              <a:rPr lang="en-US" sz="1800" dirty="0" smtClean="0"/>
              <a:t>(Street Plays, folk methods, wall paintings, hoardings etc.)</a:t>
            </a:r>
          </a:p>
          <a:p>
            <a:pPr>
              <a:buNone/>
            </a:pPr>
            <a:endParaRPr lang="en-US" sz="1800" dirty="0" smtClean="0"/>
          </a:p>
          <a:p>
            <a:r>
              <a:rPr lang="en-US" sz="1800" dirty="0" smtClean="0"/>
              <a:t> </a:t>
            </a:r>
            <a:r>
              <a:rPr lang="en-US" sz="1800" b="1" dirty="0" smtClean="0">
                <a:solidFill>
                  <a:schemeClr val="accent1"/>
                </a:solidFill>
              </a:rPr>
              <a:t>Flip charts to ground level workers </a:t>
            </a:r>
            <a:r>
              <a:rPr lang="en-US" sz="1800" dirty="0" smtClean="0"/>
              <a:t>for health education in the community.</a:t>
            </a:r>
          </a:p>
          <a:p>
            <a:endParaRPr lang="en-US" sz="1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620000" cy="838200"/>
          </a:xfrm>
        </p:spPr>
        <p:txBody>
          <a:bodyPr>
            <a:normAutofit/>
          </a:bodyPr>
          <a:lstStyle/>
          <a:p>
            <a:pPr algn="l"/>
            <a:r>
              <a:rPr lang="en-US" sz="2400" b="1" u="sng" dirty="0" smtClean="0"/>
              <a:t>District NCD Cell</a:t>
            </a:r>
            <a:r>
              <a:rPr lang="en-US" sz="2400" dirty="0" smtClean="0"/>
              <a:t/>
            </a:r>
            <a:br>
              <a:rPr lang="en-US" sz="2400" dirty="0" smtClean="0"/>
            </a:br>
            <a:endParaRPr lang="en-US" sz="2400" dirty="0"/>
          </a:p>
        </p:txBody>
      </p:sp>
      <p:sp>
        <p:nvSpPr>
          <p:cNvPr id="3" name="Content Placeholder 2"/>
          <p:cNvSpPr>
            <a:spLocks noGrp="1"/>
          </p:cNvSpPr>
          <p:nvPr>
            <p:ph idx="1"/>
          </p:nvPr>
        </p:nvSpPr>
        <p:spPr>
          <a:xfrm>
            <a:off x="1143000" y="609600"/>
            <a:ext cx="7543800" cy="5943600"/>
          </a:xfrm>
        </p:spPr>
        <p:txBody>
          <a:bodyPr>
            <a:noAutofit/>
          </a:bodyPr>
          <a:lstStyle/>
          <a:p>
            <a:pPr lvl="0"/>
            <a:r>
              <a:rPr lang="en-US" sz="1600" dirty="0" smtClean="0"/>
              <a:t>District NCD Cell will be established preferably in the </a:t>
            </a:r>
            <a:r>
              <a:rPr lang="en-US" sz="1600" b="1" dirty="0" smtClean="0">
                <a:solidFill>
                  <a:schemeClr val="accent1"/>
                </a:solidFill>
              </a:rPr>
              <a:t>Directorate of Health services or any other space provided by District head quarter</a:t>
            </a:r>
            <a:r>
              <a:rPr lang="en-US" sz="1600" dirty="0" smtClean="0"/>
              <a:t>. </a:t>
            </a:r>
          </a:p>
          <a:p>
            <a:pPr lvl="0"/>
            <a:endParaRPr lang="en-US" sz="1600" dirty="0" smtClean="0"/>
          </a:p>
          <a:p>
            <a:pPr lvl="0"/>
            <a:r>
              <a:rPr lang="en-US" sz="1600" dirty="0" smtClean="0"/>
              <a:t>The NCD Cell will be responsible for </a:t>
            </a:r>
            <a:r>
              <a:rPr lang="en-US" sz="1600" b="1" dirty="0" smtClean="0">
                <a:solidFill>
                  <a:schemeClr val="accent1"/>
                </a:solidFill>
              </a:rPr>
              <a:t>overall planning, implementation, monitoring and evaluation of the different activities and achievement of physical and financial targets planned under the </a:t>
            </a:r>
            <a:r>
              <a:rPr lang="en-US" sz="1600" b="1" dirty="0" err="1" smtClean="0">
                <a:solidFill>
                  <a:schemeClr val="accent1"/>
                </a:solidFill>
              </a:rPr>
              <a:t>programme</a:t>
            </a:r>
            <a:r>
              <a:rPr lang="en-US" sz="1600" b="1" dirty="0" smtClean="0">
                <a:solidFill>
                  <a:schemeClr val="accent1"/>
                </a:solidFill>
              </a:rPr>
              <a:t> in the District</a:t>
            </a:r>
            <a:r>
              <a:rPr lang="en-US" sz="1600" dirty="0" smtClean="0"/>
              <a:t>. </a:t>
            </a:r>
          </a:p>
          <a:p>
            <a:pPr lvl="0">
              <a:buNone/>
            </a:pPr>
            <a:endParaRPr lang="en-US" sz="1600" dirty="0" smtClean="0"/>
          </a:p>
          <a:p>
            <a:pPr lvl="0"/>
            <a:r>
              <a:rPr lang="en-US" sz="1600" dirty="0" smtClean="0"/>
              <a:t>The Cell shall function under the guidance of </a:t>
            </a:r>
            <a:r>
              <a:rPr lang="en-US" sz="1600" b="1" dirty="0" smtClean="0">
                <a:solidFill>
                  <a:schemeClr val="accent1"/>
                </a:solidFill>
              </a:rPr>
              <a:t>District </a:t>
            </a:r>
            <a:r>
              <a:rPr lang="en-US" sz="1600" b="1" dirty="0" err="1" smtClean="0">
                <a:solidFill>
                  <a:schemeClr val="accent1"/>
                </a:solidFill>
              </a:rPr>
              <a:t>programme</a:t>
            </a:r>
            <a:r>
              <a:rPr lang="en-US" sz="1600" b="1" dirty="0" smtClean="0">
                <a:solidFill>
                  <a:schemeClr val="accent1"/>
                </a:solidFill>
              </a:rPr>
              <a:t> Officer</a:t>
            </a:r>
            <a:r>
              <a:rPr lang="en-US" sz="1600" dirty="0" smtClean="0">
                <a:solidFill>
                  <a:schemeClr val="accent1"/>
                </a:solidFill>
              </a:rPr>
              <a:t> </a:t>
            </a:r>
            <a:r>
              <a:rPr lang="en-US" sz="1600" dirty="0" smtClean="0"/>
              <a:t>(DPO NCD) and will be supported by the identified officers/officials from the District health system.DPO NCD shall be a district level health official and be identified by the State government.</a:t>
            </a:r>
          </a:p>
          <a:p>
            <a:pPr lvl="0"/>
            <a:endParaRPr lang="en-US" sz="1600" dirty="0" smtClean="0"/>
          </a:p>
          <a:p>
            <a:pPr lvl="0"/>
            <a:r>
              <a:rPr lang="en-US" sz="1600" b="1" dirty="0" err="1" smtClean="0"/>
              <a:t>Compositon</a:t>
            </a:r>
            <a:r>
              <a:rPr lang="en-US" sz="1600" dirty="0" smtClean="0"/>
              <a:t>: </a:t>
            </a:r>
          </a:p>
          <a:p>
            <a:pPr>
              <a:buNone/>
            </a:pPr>
            <a:r>
              <a:rPr lang="en-US" sz="1600" dirty="0" smtClean="0"/>
              <a:t> District NCD Cell will be supported by following contractual staff:</a:t>
            </a:r>
          </a:p>
          <a:p>
            <a:pPr marL="457200" indent="-457200">
              <a:buNone/>
            </a:pPr>
            <a:r>
              <a:rPr lang="en-US" sz="1600" dirty="0" smtClean="0"/>
              <a:t>  1. District </a:t>
            </a:r>
            <a:r>
              <a:rPr lang="en-US" sz="1600" dirty="0" err="1" smtClean="0"/>
              <a:t>Programme</a:t>
            </a:r>
            <a:r>
              <a:rPr lang="en-US" sz="1600" dirty="0" smtClean="0"/>
              <a:t> Officer</a:t>
            </a:r>
          </a:p>
          <a:p>
            <a:pPr>
              <a:buNone/>
            </a:pPr>
            <a:r>
              <a:rPr lang="en-US" sz="1600" dirty="0" smtClean="0"/>
              <a:t>2. </a:t>
            </a:r>
            <a:r>
              <a:rPr lang="en-US" sz="1600" dirty="0" err="1" smtClean="0"/>
              <a:t>Programme</a:t>
            </a:r>
            <a:r>
              <a:rPr lang="en-US" sz="1600" dirty="0" smtClean="0"/>
              <a:t> Assistant</a:t>
            </a:r>
          </a:p>
          <a:p>
            <a:pPr>
              <a:buNone/>
            </a:pPr>
            <a:r>
              <a:rPr lang="en-US" sz="1600" dirty="0" smtClean="0"/>
              <a:t>3. Finance cum Logistics Officer</a:t>
            </a:r>
          </a:p>
          <a:p>
            <a:pPr>
              <a:buNone/>
            </a:pPr>
            <a:r>
              <a:rPr lang="en-US" sz="1600" dirty="0" smtClean="0"/>
              <a:t>4. Data Entry Operator</a:t>
            </a:r>
          </a:p>
          <a:p>
            <a:pPr>
              <a:buNone/>
            </a:pPr>
            <a:r>
              <a:rPr lang="en-US" sz="1600" dirty="0" smtClean="0"/>
              <a:t> </a:t>
            </a:r>
          </a:p>
          <a:p>
            <a:endParaRPr lang="en-US"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792162"/>
          </a:xfrm>
        </p:spPr>
        <p:txBody>
          <a:bodyPr>
            <a:normAutofit/>
          </a:bodyPr>
          <a:lstStyle/>
          <a:p>
            <a:pPr lvl="0"/>
            <a:r>
              <a:rPr lang="en-US" sz="2000" b="1" dirty="0" smtClean="0"/>
              <a:t>Role and responsibilities of the District NCD Cell</a:t>
            </a:r>
            <a:r>
              <a:rPr lang="en-US" sz="2000" dirty="0" smtClean="0"/>
              <a:t/>
            </a:r>
            <a:br>
              <a:rPr lang="en-US" sz="2000" dirty="0" smtClean="0"/>
            </a:br>
            <a:endParaRPr lang="en-US" sz="2000" dirty="0"/>
          </a:p>
        </p:txBody>
      </p:sp>
      <p:sp>
        <p:nvSpPr>
          <p:cNvPr id="3" name="Content Placeholder 2"/>
          <p:cNvSpPr>
            <a:spLocks noGrp="1"/>
          </p:cNvSpPr>
          <p:nvPr>
            <p:ph idx="1"/>
          </p:nvPr>
        </p:nvSpPr>
        <p:spPr>
          <a:xfrm>
            <a:off x="1219200" y="990600"/>
            <a:ext cx="7467600" cy="5135563"/>
          </a:xfrm>
        </p:spPr>
        <p:txBody>
          <a:bodyPr>
            <a:normAutofit fontScale="92500" lnSpcReduction="20000"/>
          </a:bodyPr>
          <a:lstStyle/>
          <a:p>
            <a:pPr>
              <a:buNone/>
            </a:pPr>
            <a:r>
              <a:rPr lang="en-US" sz="1600" b="1" dirty="0" smtClean="0"/>
              <a:t> </a:t>
            </a:r>
            <a:endParaRPr lang="en-US" sz="1600" dirty="0" smtClean="0"/>
          </a:p>
          <a:p>
            <a:pPr>
              <a:buAutoNum type="arabicPeriod"/>
            </a:pPr>
            <a:r>
              <a:rPr lang="en-US" sz="1600" dirty="0" smtClean="0"/>
              <a:t>Preparation </a:t>
            </a:r>
            <a:r>
              <a:rPr lang="en-US" sz="1600" b="1" dirty="0" smtClean="0">
                <a:solidFill>
                  <a:schemeClr val="accent1"/>
                </a:solidFill>
              </a:rPr>
              <a:t>of District action plan </a:t>
            </a:r>
            <a:r>
              <a:rPr lang="en-US" sz="1600" dirty="0" smtClean="0"/>
              <a:t>for implementation of NPCDCS strategies.</a:t>
            </a:r>
          </a:p>
          <a:p>
            <a:pPr>
              <a:buNone/>
            </a:pPr>
            <a:endParaRPr lang="en-US" sz="1600" dirty="0" smtClean="0"/>
          </a:p>
          <a:p>
            <a:pPr>
              <a:buNone/>
            </a:pPr>
            <a:r>
              <a:rPr lang="en-US" sz="1600" dirty="0" smtClean="0"/>
              <a:t>2. </a:t>
            </a:r>
            <a:r>
              <a:rPr lang="en-US" sz="1600" b="1" dirty="0" smtClean="0">
                <a:solidFill>
                  <a:schemeClr val="accent1"/>
                </a:solidFill>
              </a:rPr>
              <a:t>Maintain and update district database of NCD diseases </a:t>
            </a:r>
            <a:r>
              <a:rPr lang="en-US" sz="1600" dirty="0" smtClean="0"/>
              <a:t>including cancer, diabetes, cardiovascular disease and stroke.</a:t>
            </a:r>
          </a:p>
          <a:p>
            <a:pPr>
              <a:buNone/>
            </a:pPr>
            <a:endParaRPr lang="en-US" sz="1600" dirty="0" smtClean="0"/>
          </a:p>
          <a:p>
            <a:pPr>
              <a:buNone/>
            </a:pPr>
            <a:r>
              <a:rPr lang="en-US" sz="1600" dirty="0" smtClean="0"/>
              <a:t>3. Conduct </a:t>
            </a:r>
            <a:r>
              <a:rPr lang="en-US" sz="1600" b="1" dirty="0" smtClean="0">
                <a:solidFill>
                  <a:schemeClr val="accent1"/>
                </a:solidFill>
              </a:rPr>
              <a:t>sub-district/ CHC level trainings </a:t>
            </a:r>
            <a:r>
              <a:rPr lang="en-US" sz="1600" dirty="0" smtClean="0"/>
              <a:t>for capacity building</a:t>
            </a:r>
          </a:p>
          <a:p>
            <a:pPr>
              <a:buNone/>
            </a:pPr>
            <a:endParaRPr lang="en-US" sz="1600" dirty="0" smtClean="0"/>
          </a:p>
          <a:p>
            <a:pPr>
              <a:buNone/>
            </a:pPr>
            <a:r>
              <a:rPr lang="en-US" sz="1600" dirty="0" smtClean="0"/>
              <a:t>4. Engage </a:t>
            </a:r>
            <a:r>
              <a:rPr lang="en-US" sz="1600" b="1" dirty="0" smtClean="0">
                <a:solidFill>
                  <a:schemeClr val="accent1"/>
                </a:solidFill>
              </a:rPr>
              <a:t>contractual personnel </a:t>
            </a:r>
            <a:r>
              <a:rPr lang="en-US" sz="1600" dirty="0" smtClean="0"/>
              <a:t>sanctioned for various facilities in the district</a:t>
            </a:r>
          </a:p>
          <a:p>
            <a:pPr>
              <a:buNone/>
            </a:pPr>
            <a:endParaRPr lang="en-US" sz="1600" dirty="0" smtClean="0"/>
          </a:p>
          <a:p>
            <a:pPr>
              <a:buNone/>
            </a:pPr>
            <a:r>
              <a:rPr lang="en-US" sz="1600" dirty="0" smtClean="0"/>
              <a:t>5. Maintain </a:t>
            </a:r>
            <a:r>
              <a:rPr lang="en-US" sz="1600" b="1" dirty="0" smtClean="0">
                <a:solidFill>
                  <a:schemeClr val="accent1"/>
                </a:solidFill>
              </a:rPr>
              <a:t>fund flow and submit Utilization Certificates</a:t>
            </a:r>
          </a:p>
          <a:p>
            <a:pPr>
              <a:buNone/>
            </a:pPr>
            <a:endParaRPr lang="en-US" sz="1600" dirty="0" smtClean="0"/>
          </a:p>
          <a:p>
            <a:pPr>
              <a:buNone/>
            </a:pPr>
            <a:r>
              <a:rPr lang="en-US" sz="1600" dirty="0" smtClean="0"/>
              <a:t>6. Maintaining </a:t>
            </a:r>
            <a:r>
              <a:rPr lang="en-US" sz="1600" b="1" dirty="0" smtClean="0">
                <a:solidFill>
                  <a:schemeClr val="accent1"/>
                </a:solidFill>
              </a:rPr>
              <a:t>District level data on physical, financial, epidemiological progress</a:t>
            </a:r>
          </a:p>
          <a:p>
            <a:pPr>
              <a:buNone/>
            </a:pPr>
            <a:endParaRPr lang="en-US" sz="1600" dirty="0" smtClean="0"/>
          </a:p>
          <a:p>
            <a:pPr>
              <a:buNone/>
            </a:pPr>
            <a:r>
              <a:rPr lang="en-US" sz="1600" i="1" dirty="0" smtClean="0"/>
              <a:t>7. </a:t>
            </a:r>
            <a:r>
              <a:rPr lang="en-US" sz="1600" b="1" dirty="0" smtClean="0">
                <a:solidFill>
                  <a:schemeClr val="accent1"/>
                </a:solidFill>
              </a:rPr>
              <a:t>Convergence with NRHM activities</a:t>
            </a:r>
            <a:r>
              <a:rPr lang="en-US" sz="1600" dirty="0" smtClean="0"/>
              <a:t>; and</a:t>
            </a:r>
          </a:p>
          <a:p>
            <a:pPr>
              <a:buNone/>
            </a:pPr>
            <a:endParaRPr lang="en-US" sz="1600" dirty="0" smtClean="0"/>
          </a:p>
          <a:p>
            <a:pPr>
              <a:buNone/>
            </a:pPr>
            <a:r>
              <a:rPr lang="en-US" sz="1600" dirty="0" smtClean="0"/>
              <a:t>8. </a:t>
            </a:r>
            <a:r>
              <a:rPr lang="en-US" sz="1600" b="1" dirty="0" smtClean="0">
                <a:solidFill>
                  <a:schemeClr val="accent1"/>
                </a:solidFill>
              </a:rPr>
              <a:t>Convergence with the other related departments </a:t>
            </a:r>
            <a:r>
              <a:rPr lang="en-US" sz="1600" dirty="0" smtClean="0"/>
              <a:t>in the States/ District</a:t>
            </a:r>
          </a:p>
          <a:p>
            <a:pPr>
              <a:buNone/>
            </a:pPr>
            <a:endParaRPr lang="en-US" sz="1600" dirty="0" smtClean="0"/>
          </a:p>
          <a:p>
            <a:pPr>
              <a:buNone/>
            </a:pPr>
            <a:r>
              <a:rPr lang="en-US" sz="1600" dirty="0" smtClean="0"/>
              <a:t>9. </a:t>
            </a:r>
            <a:r>
              <a:rPr lang="en-US" sz="1600" b="1" dirty="0" smtClean="0">
                <a:solidFill>
                  <a:schemeClr val="accent1"/>
                </a:solidFill>
              </a:rPr>
              <a:t>Ensure availability of palliative and rehabilitative services </a:t>
            </a:r>
            <a:r>
              <a:rPr lang="en-US" sz="1600" dirty="0" smtClean="0"/>
              <a:t>including oral morphine</a:t>
            </a:r>
          </a:p>
          <a:p>
            <a:pPr>
              <a:buNone/>
            </a:pPr>
            <a:r>
              <a:rPr lang="en-US" sz="1600" dirty="0" smtClean="0"/>
              <a:t> </a:t>
            </a:r>
          </a:p>
          <a:p>
            <a:endParaRPr lang="en-US" sz="1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pPr lvl="0"/>
            <a:r>
              <a:rPr lang="en-US" sz="2000" b="1" u="sng" dirty="0" smtClean="0"/>
              <a:t>Activities under NPCDCS at various levels</a:t>
            </a:r>
            <a:r>
              <a:rPr lang="en-US" sz="2000" dirty="0" smtClean="0"/>
              <a:t/>
            </a:r>
            <a:br>
              <a:rPr lang="en-US" sz="2000" dirty="0" smtClean="0"/>
            </a:br>
            <a:endParaRPr lang="en-US" sz="2000" dirty="0"/>
          </a:p>
        </p:txBody>
      </p:sp>
      <p:sp>
        <p:nvSpPr>
          <p:cNvPr id="3" name="Content Placeholder 2"/>
          <p:cNvSpPr>
            <a:spLocks noGrp="1"/>
          </p:cNvSpPr>
          <p:nvPr>
            <p:ph idx="1"/>
          </p:nvPr>
        </p:nvSpPr>
        <p:spPr>
          <a:xfrm>
            <a:off x="990600" y="533400"/>
            <a:ext cx="7696200" cy="5867400"/>
          </a:xfrm>
        </p:spPr>
        <p:txBody>
          <a:bodyPr>
            <a:normAutofit/>
          </a:bodyPr>
          <a:lstStyle/>
          <a:p>
            <a:pPr>
              <a:buNone/>
            </a:pPr>
            <a:r>
              <a:rPr lang="en-US" sz="1400" b="1" dirty="0" smtClean="0"/>
              <a:t> </a:t>
            </a:r>
            <a:r>
              <a:rPr lang="en-US" sz="1400" b="1" u="sng" dirty="0" smtClean="0"/>
              <a:t> Sub Centre</a:t>
            </a:r>
            <a:endParaRPr lang="en-US" sz="1400" u="sng" dirty="0" smtClean="0"/>
          </a:p>
          <a:p>
            <a:pPr lvl="0">
              <a:buNone/>
            </a:pPr>
            <a:r>
              <a:rPr lang="en-US" sz="1400" b="1" dirty="0" smtClean="0"/>
              <a:t>Health promotion</a:t>
            </a:r>
            <a:r>
              <a:rPr lang="en-US" sz="1400" dirty="0" smtClean="0"/>
              <a:t>:</a:t>
            </a:r>
          </a:p>
          <a:p>
            <a:pPr lvl="0"/>
            <a:r>
              <a:rPr lang="en-US" sz="1400" b="1" dirty="0" err="1" smtClean="0">
                <a:solidFill>
                  <a:schemeClr val="accent1"/>
                </a:solidFill>
              </a:rPr>
              <a:t>Behaviour</a:t>
            </a:r>
            <a:r>
              <a:rPr lang="en-US" sz="1400" b="1" dirty="0" smtClean="0">
                <a:solidFill>
                  <a:schemeClr val="accent1"/>
                </a:solidFill>
              </a:rPr>
              <a:t> and life style changes through health promotion</a:t>
            </a:r>
            <a:r>
              <a:rPr lang="en-US" sz="1400" dirty="0" smtClean="0"/>
              <a:t> is an important component of the </a:t>
            </a:r>
            <a:r>
              <a:rPr lang="en-US" sz="1400" dirty="0" err="1" smtClean="0"/>
              <a:t>programme</a:t>
            </a:r>
            <a:r>
              <a:rPr lang="en-US" sz="1400" dirty="0" smtClean="0"/>
              <a:t> at sub centre level and would be carried out by the </a:t>
            </a:r>
            <a:r>
              <a:rPr lang="en-US" sz="1400" b="1" dirty="0" smtClean="0">
                <a:solidFill>
                  <a:schemeClr val="accent1"/>
                </a:solidFill>
              </a:rPr>
              <a:t>front line health workers- ANM and (or) Male Health Worker. </a:t>
            </a:r>
          </a:p>
          <a:p>
            <a:pPr lvl="0">
              <a:buNone/>
            </a:pPr>
            <a:endParaRPr lang="en-US" sz="1400" b="1" dirty="0" smtClean="0">
              <a:solidFill>
                <a:schemeClr val="accent1"/>
              </a:solidFill>
            </a:endParaRPr>
          </a:p>
          <a:p>
            <a:pPr lvl="0"/>
            <a:r>
              <a:rPr lang="en-US" sz="1400" b="1" dirty="0" smtClean="0">
                <a:solidFill>
                  <a:schemeClr val="accent1"/>
                </a:solidFill>
              </a:rPr>
              <a:t>Camp, interpersonal communication (IPC), posters, banners </a:t>
            </a:r>
            <a:r>
              <a:rPr lang="en-US" sz="1400" dirty="0" smtClean="0"/>
              <a:t>etc. to educate people at  community/school/workplace settings. </a:t>
            </a:r>
          </a:p>
          <a:p>
            <a:pPr lvl="0"/>
            <a:endParaRPr lang="en-US" sz="1400" dirty="0" smtClean="0"/>
          </a:p>
          <a:p>
            <a:pPr lvl="0"/>
            <a:r>
              <a:rPr lang="en-US" sz="1400" dirty="0" smtClean="0"/>
              <a:t>Camps may be organized for this activity in the village on </a:t>
            </a:r>
            <a:r>
              <a:rPr lang="en-US" sz="1400" b="1" dirty="0" smtClean="0">
                <a:solidFill>
                  <a:schemeClr val="accent1"/>
                </a:solidFill>
              </a:rPr>
              <a:t>Village Health and Nutrition Days </a:t>
            </a:r>
            <a:r>
              <a:rPr lang="en-US" sz="1400" dirty="0" smtClean="0"/>
              <a:t> </a:t>
            </a:r>
          </a:p>
          <a:p>
            <a:pPr lvl="0"/>
            <a:r>
              <a:rPr lang="en-US" sz="1400" dirty="0" smtClean="0"/>
              <a:t>During the camps/days these health workers </a:t>
            </a:r>
            <a:r>
              <a:rPr lang="en-US" sz="1400" b="1" dirty="0" smtClean="0">
                <a:solidFill>
                  <a:schemeClr val="accent1"/>
                </a:solidFill>
              </a:rPr>
              <a:t>will discuss the various approaches of healthy life style and its benefits with the target groups and motivate them to adopt healthy lifestyle and to practice regularly prevention of common NCDs</a:t>
            </a:r>
            <a:r>
              <a:rPr lang="en-US" sz="1400" dirty="0" smtClean="0"/>
              <a:t>. </a:t>
            </a:r>
          </a:p>
          <a:p>
            <a:pPr lvl="0"/>
            <a:endParaRPr lang="en-US" sz="1400" dirty="0" smtClean="0"/>
          </a:p>
          <a:p>
            <a:pPr lvl="0"/>
            <a:r>
              <a:rPr lang="en-US" sz="1400" dirty="0" smtClean="0"/>
              <a:t>Key messages that need to be conveyed to the public include:</a:t>
            </a:r>
          </a:p>
          <a:p>
            <a:pPr>
              <a:buNone/>
            </a:pPr>
            <a:r>
              <a:rPr lang="en-US" sz="1400" dirty="0" smtClean="0"/>
              <a:t>                     - </a:t>
            </a:r>
            <a:r>
              <a:rPr lang="en-US" sz="1400" b="1" dirty="0" smtClean="0">
                <a:solidFill>
                  <a:schemeClr val="accent1"/>
                </a:solidFill>
              </a:rPr>
              <a:t>increased intake of healthy foods</a:t>
            </a:r>
          </a:p>
          <a:p>
            <a:pPr>
              <a:buNone/>
            </a:pPr>
            <a:r>
              <a:rPr lang="en-US" sz="1400" b="1" dirty="0" smtClean="0">
                <a:solidFill>
                  <a:schemeClr val="accent1"/>
                </a:solidFill>
              </a:rPr>
              <a:t>                     -  increased physical activity through sports, exercise, etc.;</a:t>
            </a:r>
          </a:p>
          <a:p>
            <a:pPr>
              <a:buNone/>
            </a:pPr>
            <a:r>
              <a:rPr lang="en-US" sz="1400" b="1" dirty="0" smtClean="0">
                <a:solidFill>
                  <a:schemeClr val="accent1"/>
                </a:solidFill>
              </a:rPr>
              <a:t>                     - avoidance of tobacco and alcohol;</a:t>
            </a:r>
          </a:p>
          <a:p>
            <a:pPr>
              <a:buNone/>
            </a:pPr>
            <a:r>
              <a:rPr lang="en-US" sz="1400" b="1" dirty="0" smtClean="0">
                <a:solidFill>
                  <a:schemeClr val="accent1"/>
                </a:solidFill>
              </a:rPr>
              <a:t>                     -  stress management</a:t>
            </a:r>
          </a:p>
          <a:p>
            <a:pPr>
              <a:buNone/>
            </a:pPr>
            <a:r>
              <a:rPr lang="en-US" sz="1400" b="1" dirty="0" smtClean="0">
                <a:solidFill>
                  <a:schemeClr val="accent1"/>
                </a:solidFill>
              </a:rPr>
              <a:t>                     - warning signs of cancer etc.</a:t>
            </a:r>
          </a:p>
          <a:p>
            <a:pPr>
              <a:buNone/>
            </a:pPr>
            <a:r>
              <a:rPr lang="en-US" sz="1400" b="1" dirty="0" smtClean="0">
                <a:solidFill>
                  <a:schemeClr val="accent1"/>
                </a:solidFill>
              </a:rPr>
              <a:t> </a:t>
            </a:r>
          </a:p>
          <a:p>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391400" cy="685799"/>
          </a:xfrm>
        </p:spPr>
        <p:txBody>
          <a:bodyPr>
            <a:normAutofit fontScale="90000"/>
          </a:bodyPr>
          <a:lstStyle/>
          <a:p>
            <a:pPr lvl="0"/>
            <a:r>
              <a:rPr lang="en-US" sz="2800" b="1" dirty="0" smtClean="0"/>
              <a:t>Burden of Non-communicable Diseases</a:t>
            </a:r>
            <a:br>
              <a:rPr lang="en-US" sz="2800" b="1" dirty="0" smtClean="0"/>
            </a:br>
            <a:endParaRPr lang="en-US" sz="2800" b="1" dirty="0"/>
          </a:p>
        </p:txBody>
      </p:sp>
      <p:sp>
        <p:nvSpPr>
          <p:cNvPr id="3" name="Subtitle 2"/>
          <p:cNvSpPr>
            <a:spLocks noGrp="1"/>
          </p:cNvSpPr>
          <p:nvPr>
            <p:ph type="subTitle" idx="1"/>
          </p:nvPr>
        </p:nvSpPr>
        <p:spPr>
          <a:xfrm>
            <a:off x="1066800" y="838200"/>
            <a:ext cx="7848600" cy="5791200"/>
          </a:xfrm>
        </p:spPr>
        <p:txBody>
          <a:bodyPr>
            <a:normAutofit fontScale="85000" lnSpcReduction="10000"/>
          </a:bodyPr>
          <a:lstStyle/>
          <a:p>
            <a:pPr lvl="0" algn="l">
              <a:buFont typeface="Arial" pitchFamily="34" charset="0"/>
              <a:buChar char="•"/>
            </a:pPr>
            <a:r>
              <a:rPr lang="en-US" sz="2000" dirty="0" smtClean="0">
                <a:solidFill>
                  <a:schemeClr val="tx1"/>
                </a:solidFill>
              </a:rPr>
              <a:t> The global epidemic of chronic </a:t>
            </a:r>
            <a:r>
              <a:rPr lang="en-US" sz="2000" dirty="0" smtClean="0">
                <a:solidFill>
                  <a:schemeClr val="tx1"/>
                </a:solidFill>
              </a:rPr>
              <a:t>non-communicable </a:t>
            </a:r>
            <a:r>
              <a:rPr lang="en-US" sz="2000" dirty="0" smtClean="0">
                <a:solidFill>
                  <a:schemeClr val="tx1"/>
                </a:solidFill>
              </a:rPr>
              <a:t>diseases continues to grow.</a:t>
            </a:r>
          </a:p>
          <a:p>
            <a:pPr lvl="0" algn="l"/>
            <a:r>
              <a:rPr lang="en-US" sz="2000" dirty="0" smtClean="0">
                <a:solidFill>
                  <a:schemeClr val="tx1"/>
                </a:solidFill>
              </a:rPr>
              <a:t> </a:t>
            </a:r>
          </a:p>
          <a:p>
            <a:pPr lvl="0" algn="l">
              <a:buFont typeface="Arial" pitchFamily="34" charset="0"/>
              <a:buChar char="•"/>
            </a:pPr>
            <a:r>
              <a:rPr lang="en-US" sz="2000" dirty="0" smtClean="0">
                <a:solidFill>
                  <a:schemeClr val="tx1"/>
                </a:solidFill>
              </a:rPr>
              <a:t> In 2005, they caused an estimated 35 million deaths: 60% of all deaths globally, with 80% in low- and middle income countries and about 16 million in people under 70 years of age. </a:t>
            </a:r>
          </a:p>
          <a:p>
            <a:pPr lvl="0" algn="l"/>
            <a:endParaRPr lang="en-US" sz="2000" dirty="0" smtClean="0">
              <a:solidFill>
                <a:schemeClr val="tx1"/>
              </a:solidFill>
            </a:endParaRPr>
          </a:p>
          <a:p>
            <a:pPr algn="l">
              <a:buFont typeface="Arial" pitchFamily="34" charset="0"/>
              <a:buChar char="•"/>
            </a:pPr>
            <a:r>
              <a:rPr lang="en-US" sz="2000" dirty="0" smtClean="0">
                <a:solidFill>
                  <a:schemeClr val="tx1"/>
                </a:solidFill>
              </a:rPr>
              <a:t> A total </a:t>
            </a:r>
            <a:r>
              <a:rPr lang="en-US" sz="2000" b="1" dirty="0" smtClean="0">
                <a:solidFill>
                  <a:schemeClr val="accent1"/>
                </a:solidFill>
              </a:rPr>
              <a:t>of 57 million deaths occurred in the world during 2008; 36 million (63%) were due to NCDs</a:t>
            </a:r>
            <a:r>
              <a:rPr lang="en-US" sz="2000" dirty="0" smtClean="0">
                <a:solidFill>
                  <a:schemeClr val="tx1"/>
                </a:solidFill>
              </a:rPr>
              <a:t>, principally cardiovascular diseases, diabetes, cancer and chronic respiratory diseases</a:t>
            </a:r>
          </a:p>
          <a:p>
            <a:pPr lvl="0" algn="l">
              <a:buFont typeface="Arial" pitchFamily="34" charset="0"/>
              <a:buChar char="•"/>
            </a:pPr>
            <a:endParaRPr lang="en-US" sz="2000" dirty="0" smtClean="0">
              <a:solidFill>
                <a:schemeClr val="tx1"/>
              </a:solidFill>
            </a:endParaRPr>
          </a:p>
          <a:p>
            <a:pPr lvl="0"/>
            <a:endParaRPr lang="en-US" sz="2000" dirty="0" smtClean="0">
              <a:solidFill>
                <a:schemeClr val="tx1"/>
              </a:solidFill>
            </a:endParaRPr>
          </a:p>
          <a:p>
            <a:pPr lvl="0" algn="l">
              <a:buFont typeface="Arial" pitchFamily="34" charset="0"/>
              <a:buChar char="•"/>
            </a:pPr>
            <a:r>
              <a:rPr lang="en-US" sz="2000" dirty="0" smtClean="0">
                <a:solidFill>
                  <a:schemeClr val="tx1"/>
                </a:solidFill>
              </a:rPr>
              <a:t> The leading causes of NCD deaths in 2008 were: c</a:t>
            </a:r>
            <a:r>
              <a:rPr lang="en-US" sz="2000" b="1" dirty="0" smtClean="0">
                <a:solidFill>
                  <a:schemeClr val="accent1"/>
                </a:solidFill>
              </a:rPr>
              <a:t>ardiovascular diseases (17 million deaths, or 48% of NCD deaths); cancers (7.6 million, or 21% of NCD deaths</a:t>
            </a:r>
            <a:r>
              <a:rPr lang="en-US" sz="2000" dirty="0" smtClean="0">
                <a:solidFill>
                  <a:schemeClr val="tx1"/>
                </a:solidFill>
              </a:rPr>
              <a:t>); and respiratory diseases, including asthma and chronic obstructive pulmonary disease (COPD), (4.2 million). Diabetes caused an additional 1.3 million deaths.</a:t>
            </a:r>
          </a:p>
          <a:p>
            <a:r>
              <a:rPr lang="en-US" sz="2000" dirty="0" smtClean="0">
                <a:solidFill>
                  <a:schemeClr val="tx1"/>
                </a:solidFill>
              </a:rPr>
              <a:t> </a:t>
            </a:r>
          </a:p>
          <a:p>
            <a:pPr lvl="0" algn="l">
              <a:buFont typeface="Arial" pitchFamily="34" charset="0"/>
              <a:buChar char="•"/>
            </a:pPr>
            <a:endParaRPr lang="en-US" sz="2000" dirty="0" smtClean="0">
              <a:solidFill>
                <a:schemeClr val="tx1"/>
              </a:solidFill>
            </a:endParaRPr>
          </a:p>
          <a:p>
            <a:pPr algn="l">
              <a:buFont typeface="Arial" pitchFamily="34" charset="0"/>
              <a:buChar char="•"/>
            </a:pPr>
            <a:r>
              <a:rPr lang="en-US" sz="2000" dirty="0" smtClean="0">
                <a:solidFill>
                  <a:schemeClr val="tx1"/>
                </a:solidFill>
              </a:rPr>
              <a:t> It is estimated that the overall </a:t>
            </a:r>
            <a:r>
              <a:rPr lang="en-US" sz="2000" b="1" dirty="0" smtClean="0">
                <a:solidFill>
                  <a:schemeClr val="accent1"/>
                </a:solidFill>
              </a:rPr>
              <a:t>prevalence of diabetes, hypertension, Ischemic Heart Diseases (IHD) and Stroke is 62.47, 159.46, 37.00 and 1.54 respectively per 1000 population of India.</a:t>
            </a:r>
          </a:p>
          <a:p>
            <a:pPr lvl="0" algn="l">
              <a:buFont typeface="Arial" pitchFamily="34" charset="0"/>
              <a:buChar char="•"/>
            </a:pPr>
            <a:endParaRPr lang="en-US" sz="2000" dirty="0" smtClean="0">
              <a:solidFill>
                <a:schemeClr val="tx1"/>
              </a:solidFill>
            </a:endParaRPr>
          </a:p>
          <a:p>
            <a:pPr algn="l"/>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639762"/>
          </a:xfrm>
        </p:spPr>
        <p:txBody>
          <a:bodyPr>
            <a:normAutofit fontScale="90000"/>
          </a:bodyPr>
          <a:lstStyle/>
          <a:p>
            <a:pPr lvl="0" algn="ctr"/>
            <a:r>
              <a:rPr lang="en-US" sz="2000" b="1" dirty="0" smtClean="0"/>
              <a:t>Opportunistic Screening</a:t>
            </a:r>
            <a:r>
              <a:rPr lang="en-US" sz="2000" dirty="0" smtClean="0"/>
              <a:t/>
            </a:r>
            <a:br>
              <a:rPr lang="en-US" sz="2000" dirty="0" smtClean="0"/>
            </a:br>
            <a:r>
              <a:rPr lang="en-US" sz="2000" b="1" dirty="0" smtClean="0"/>
              <a:t> </a:t>
            </a:r>
            <a:r>
              <a:rPr lang="en-US" sz="2000" dirty="0" smtClean="0"/>
              <a:t/>
            </a:r>
            <a:br>
              <a:rPr lang="en-US" sz="2000" dirty="0" smtClean="0"/>
            </a:br>
            <a:endParaRPr lang="en-US" sz="2000" dirty="0"/>
          </a:p>
        </p:txBody>
      </p:sp>
      <p:sp>
        <p:nvSpPr>
          <p:cNvPr id="3" name="Content Placeholder 2"/>
          <p:cNvSpPr>
            <a:spLocks noGrp="1"/>
          </p:cNvSpPr>
          <p:nvPr>
            <p:ph idx="1"/>
          </p:nvPr>
        </p:nvSpPr>
        <p:spPr>
          <a:xfrm>
            <a:off x="990600" y="838200"/>
            <a:ext cx="7696200" cy="5638800"/>
          </a:xfrm>
        </p:spPr>
        <p:txBody>
          <a:bodyPr>
            <a:normAutofit fontScale="77500" lnSpcReduction="20000"/>
          </a:bodyPr>
          <a:lstStyle/>
          <a:p>
            <a:pPr lvl="0"/>
            <a:r>
              <a:rPr lang="en-US" sz="1800" dirty="0" smtClean="0"/>
              <a:t>During the camps/ designated day ANM and (or) Male Health Worker shall also </a:t>
            </a:r>
            <a:r>
              <a:rPr lang="en-US" sz="1800" b="1" dirty="0" smtClean="0">
                <a:solidFill>
                  <a:schemeClr val="accent1"/>
                </a:solidFill>
              </a:rPr>
              <a:t>examine persons at and above the age of 30 years for alcohol and tobacco intake, physical activity, blood sugar and blood pressure. </a:t>
            </a:r>
          </a:p>
          <a:p>
            <a:pPr lvl="0">
              <a:buNone/>
            </a:pPr>
            <a:endParaRPr lang="en-US" sz="1800" dirty="0" smtClean="0"/>
          </a:p>
          <a:p>
            <a:pPr lvl="0"/>
            <a:r>
              <a:rPr lang="en-US" sz="1800" dirty="0" smtClean="0"/>
              <a:t>During the examination, health worker shall also carry out the </a:t>
            </a:r>
            <a:r>
              <a:rPr lang="en-US" sz="1800" b="1" dirty="0" smtClean="0">
                <a:solidFill>
                  <a:schemeClr val="accent1"/>
                </a:solidFill>
              </a:rPr>
              <a:t>measurement of weight, height, and Body Mass Index (BMI) etc. </a:t>
            </a:r>
          </a:p>
          <a:p>
            <a:pPr lvl="0"/>
            <a:endParaRPr lang="en-US" sz="1800" b="1" dirty="0" smtClean="0">
              <a:solidFill>
                <a:schemeClr val="accent1"/>
              </a:solidFill>
            </a:endParaRPr>
          </a:p>
          <a:p>
            <a:pPr lvl="0"/>
            <a:r>
              <a:rPr lang="en-US" sz="1800" dirty="0" smtClean="0"/>
              <a:t>For blood sugar measurement, blood glucose strip will be provided to Health Worker. ANM and (or) Male</a:t>
            </a:r>
          </a:p>
          <a:p>
            <a:pPr lvl="0"/>
            <a:endParaRPr lang="en-US" sz="1800" dirty="0" smtClean="0"/>
          </a:p>
          <a:p>
            <a:pPr lvl="0"/>
            <a:r>
              <a:rPr lang="en-US" sz="1800" dirty="0" smtClean="0"/>
              <a:t>Health Worker will </a:t>
            </a:r>
            <a:r>
              <a:rPr lang="en-US" sz="1800" b="1" dirty="0" smtClean="0">
                <a:solidFill>
                  <a:schemeClr val="accent1"/>
                </a:solidFill>
              </a:rPr>
              <a:t>be trained for such screening methods for measurement of blood sugar by strip method and blood pressure             </a:t>
            </a:r>
          </a:p>
          <a:p>
            <a:endParaRPr lang="en-US" sz="1800" dirty="0" smtClean="0"/>
          </a:p>
          <a:p>
            <a:pPr lvl="0" algn="ctr">
              <a:buNone/>
            </a:pPr>
            <a:r>
              <a:rPr lang="en-US" sz="2400" b="1" dirty="0" smtClean="0"/>
              <a:t>Referral</a:t>
            </a:r>
            <a:endParaRPr lang="en-US" sz="2400" dirty="0" smtClean="0"/>
          </a:p>
          <a:p>
            <a:pPr>
              <a:buNone/>
            </a:pPr>
            <a:r>
              <a:rPr lang="en-US" sz="1800" b="1" dirty="0" smtClean="0"/>
              <a:t> </a:t>
            </a:r>
            <a:endParaRPr lang="en-US" sz="1800" dirty="0" smtClean="0"/>
          </a:p>
          <a:p>
            <a:r>
              <a:rPr lang="en-US" sz="1800" dirty="0" smtClean="0"/>
              <a:t>ANM and (or) Male Health Worker </a:t>
            </a:r>
            <a:r>
              <a:rPr lang="en-US" sz="1800" b="1" dirty="0" smtClean="0">
                <a:solidFill>
                  <a:schemeClr val="accent1"/>
                </a:solidFill>
              </a:rPr>
              <a:t>will refer the suspected case of Diabetes and Hypertension to the CHC or higher Health Facility for further diagnosis and management.</a:t>
            </a:r>
          </a:p>
          <a:p>
            <a:pPr>
              <a:buNone/>
            </a:pPr>
            <a:r>
              <a:rPr lang="en-US" sz="1800" b="1" dirty="0" smtClean="0">
                <a:solidFill>
                  <a:schemeClr val="accent1"/>
                </a:solidFill>
              </a:rPr>
              <a:t> </a:t>
            </a:r>
          </a:p>
          <a:p>
            <a:pPr lvl="0" algn="ctr">
              <a:buNone/>
            </a:pPr>
            <a:r>
              <a:rPr lang="en-US" sz="2400" b="1" dirty="0" smtClean="0"/>
              <a:t>Data recording and reporting</a:t>
            </a:r>
            <a:endParaRPr lang="en-US" sz="2400" dirty="0" smtClean="0"/>
          </a:p>
          <a:p>
            <a:pPr>
              <a:buNone/>
            </a:pPr>
            <a:r>
              <a:rPr lang="en-US" sz="1800" b="1" dirty="0" smtClean="0"/>
              <a:t> </a:t>
            </a:r>
            <a:endParaRPr lang="en-US" sz="1800" dirty="0" smtClean="0"/>
          </a:p>
          <a:p>
            <a:r>
              <a:rPr lang="en-US" sz="1800" dirty="0" smtClean="0"/>
              <a:t>ANM and (or) Male Health Worker at Sub Centre will </a:t>
            </a:r>
            <a:r>
              <a:rPr lang="en-US" sz="1800" b="1" dirty="0" smtClean="0">
                <a:solidFill>
                  <a:schemeClr val="accent1"/>
                </a:solidFill>
              </a:rPr>
              <a:t>maintain in prescribed format to related CHC under the </a:t>
            </a:r>
            <a:r>
              <a:rPr lang="en-US" sz="1800" b="1" dirty="0" err="1" smtClean="0">
                <a:solidFill>
                  <a:schemeClr val="accent1"/>
                </a:solidFill>
              </a:rPr>
              <a:t>programme</a:t>
            </a:r>
            <a:r>
              <a:rPr lang="en-US" sz="1800" b="1" dirty="0" smtClean="0">
                <a:solidFill>
                  <a:schemeClr val="accent1"/>
                </a:solidFill>
              </a:rPr>
              <a:t> and will submit the report monthly to CHC.</a:t>
            </a:r>
          </a:p>
          <a:p>
            <a:pPr>
              <a:buNone/>
            </a:pPr>
            <a:r>
              <a:rPr lang="en-US" sz="1800" dirty="0" smtClean="0"/>
              <a:t> </a:t>
            </a:r>
          </a:p>
          <a:p>
            <a:endParaRPr lang="en-US" sz="1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762000"/>
          </a:xfrm>
        </p:spPr>
        <p:txBody>
          <a:bodyPr>
            <a:normAutofit/>
          </a:bodyPr>
          <a:lstStyle/>
          <a:p>
            <a:r>
              <a:rPr lang="en-US" sz="2000" b="1" u="sng" dirty="0" smtClean="0"/>
              <a:t>Activities at Community Health Centre</a:t>
            </a:r>
            <a:r>
              <a:rPr lang="en-US" sz="2000" dirty="0" smtClean="0"/>
              <a:t/>
            </a:r>
            <a:br>
              <a:rPr lang="en-US" sz="2000" dirty="0" smtClean="0"/>
            </a:br>
            <a:endParaRPr lang="en-US" sz="2000" dirty="0"/>
          </a:p>
        </p:txBody>
      </p:sp>
      <p:sp>
        <p:nvSpPr>
          <p:cNvPr id="3" name="Content Placeholder 2"/>
          <p:cNvSpPr>
            <a:spLocks noGrp="1"/>
          </p:cNvSpPr>
          <p:nvPr>
            <p:ph idx="1"/>
          </p:nvPr>
        </p:nvSpPr>
        <p:spPr>
          <a:xfrm>
            <a:off x="990600" y="609600"/>
            <a:ext cx="7696200" cy="6019800"/>
          </a:xfrm>
        </p:spPr>
        <p:txBody>
          <a:bodyPr>
            <a:normAutofit lnSpcReduction="10000"/>
          </a:bodyPr>
          <a:lstStyle/>
          <a:p>
            <a:r>
              <a:rPr lang="en-US" sz="1400" dirty="0" smtClean="0"/>
              <a:t>Under NPCDCS </a:t>
            </a:r>
            <a:r>
              <a:rPr lang="en-US" sz="1400" b="1" dirty="0" smtClean="0">
                <a:solidFill>
                  <a:schemeClr val="accent1"/>
                </a:solidFill>
              </a:rPr>
              <a:t>7000 CHCs shall be selected in total for </a:t>
            </a:r>
            <a:r>
              <a:rPr lang="en-US" sz="1400" b="1" dirty="0" err="1" smtClean="0">
                <a:solidFill>
                  <a:schemeClr val="accent1"/>
                </a:solidFill>
              </a:rPr>
              <a:t>programme</a:t>
            </a:r>
            <a:r>
              <a:rPr lang="en-US" sz="1400" b="1" dirty="0" smtClean="0">
                <a:solidFill>
                  <a:schemeClr val="accent1"/>
                </a:solidFill>
              </a:rPr>
              <a:t> implementation in two years</a:t>
            </a:r>
            <a:r>
              <a:rPr lang="en-US" sz="1400" dirty="0" smtClean="0"/>
              <a:t>.</a:t>
            </a:r>
          </a:p>
          <a:p>
            <a:pPr>
              <a:buNone/>
            </a:pPr>
            <a:r>
              <a:rPr lang="en-US" sz="1400" dirty="0" smtClean="0"/>
              <a:t>         Each selected CHC shall establish a </a:t>
            </a:r>
            <a:r>
              <a:rPr lang="en-US" sz="1400" b="1" dirty="0" smtClean="0">
                <a:solidFill>
                  <a:schemeClr val="accent1"/>
                </a:solidFill>
              </a:rPr>
              <a:t>‘NCD clinic’ for comprehensive examination of patients referred </a:t>
            </a:r>
            <a:r>
              <a:rPr lang="en-US" sz="1400" dirty="0" smtClean="0"/>
              <a:t>by the Health Worker as well as </a:t>
            </a:r>
            <a:r>
              <a:rPr lang="en-US" sz="1400" b="1" dirty="0" smtClean="0">
                <a:solidFill>
                  <a:schemeClr val="accent1"/>
                </a:solidFill>
              </a:rPr>
              <a:t>reporting directly </a:t>
            </a:r>
            <a:r>
              <a:rPr lang="en-US" sz="1400" dirty="0" smtClean="0"/>
              <a:t>to rule out complications or advanced stages of common NCDs. The clinic shall run on all working days of the week.</a:t>
            </a:r>
          </a:p>
          <a:p>
            <a:endParaRPr lang="en-US" sz="1400" dirty="0" smtClean="0"/>
          </a:p>
          <a:p>
            <a:pPr lvl="0">
              <a:buNone/>
            </a:pPr>
            <a:r>
              <a:rPr lang="en-US" sz="1400" b="1" u="sng" dirty="0" smtClean="0"/>
              <a:t>Human Resources for CHC NCD services</a:t>
            </a:r>
            <a:endParaRPr lang="en-US" sz="1400" u="sng" dirty="0" smtClean="0"/>
          </a:p>
          <a:p>
            <a:r>
              <a:rPr lang="en-US" sz="1400" dirty="0" smtClean="0"/>
              <a:t>For providing effective comprehensive care at CHC, following staff shall be appointed on</a:t>
            </a:r>
          </a:p>
          <a:p>
            <a:pPr>
              <a:buNone/>
            </a:pPr>
            <a:r>
              <a:rPr lang="en-US" sz="1400" dirty="0" smtClean="0"/>
              <a:t>         contract basis by the State Government:</a:t>
            </a:r>
          </a:p>
          <a:p>
            <a:pPr>
              <a:buNone/>
            </a:pPr>
            <a:r>
              <a:rPr lang="en-US" sz="1400" dirty="0" smtClean="0"/>
              <a:t> a. Doctor (1)</a:t>
            </a:r>
          </a:p>
          <a:p>
            <a:pPr>
              <a:buNone/>
            </a:pPr>
            <a:r>
              <a:rPr lang="en-US" sz="1400" dirty="0" smtClean="0"/>
              <a:t>b. Nurses (2)</a:t>
            </a:r>
          </a:p>
          <a:p>
            <a:pPr>
              <a:buNone/>
            </a:pPr>
            <a:r>
              <a:rPr lang="en-US" sz="1400" dirty="0" smtClean="0"/>
              <a:t>c. Counselor (1)</a:t>
            </a:r>
          </a:p>
          <a:p>
            <a:pPr>
              <a:buNone/>
            </a:pPr>
            <a:r>
              <a:rPr lang="en-US" sz="1400" dirty="0" smtClean="0"/>
              <a:t>d. Data Entry Operator (1)</a:t>
            </a:r>
          </a:p>
          <a:p>
            <a:pPr>
              <a:buNone/>
            </a:pPr>
            <a:r>
              <a:rPr lang="en-US" sz="1400" dirty="0" smtClean="0"/>
              <a:t> </a:t>
            </a:r>
          </a:p>
          <a:p>
            <a:pPr>
              <a:buNone/>
            </a:pPr>
            <a:endParaRPr lang="en-US" sz="1400" b="1" dirty="0" smtClean="0"/>
          </a:p>
          <a:p>
            <a:pPr>
              <a:buNone/>
            </a:pPr>
            <a:r>
              <a:rPr lang="en-US" sz="1400" b="1" dirty="0" smtClean="0"/>
              <a:t>Role of NCD Clinic at CHC</a:t>
            </a:r>
          </a:p>
          <a:p>
            <a:pPr>
              <a:buNone/>
            </a:pPr>
            <a:endParaRPr lang="en-US" sz="1400" b="1" dirty="0" smtClean="0"/>
          </a:p>
          <a:p>
            <a:pPr>
              <a:buNone/>
            </a:pPr>
            <a:r>
              <a:rPr lang="en-US" sz="1400" dirty="0" smtClean="0"/>
              <a:t>a. </a:t>
            </a:r>
            <a:r>
              <a:rPr lang="en-US" sz="1400" b="1" dirty="0" smtClean="0">
                <a:solidFill>
                  <a:schemeClr val="accent1"/>
                </a:solidFill>
              </a:rPr>
              <a:t>Provide opportunistic screening</a:t>
            </a:r>
          </a:p>
          <a:p>
            <a:pPr>
              <a:buNone/>
            </a:pPr>
            <a:r>
              <a:rPr lang="en-US" sz="1400" dirty="0" smtClean="0"/>
              <a:t>b. </a:t>
            </a:r>
            <a:r>
              <a:rPr lang="en-US" sz="1400" b="1" dirty="0" smtClean="0">
                <a:solidFill>
                  <a:schemeClr val="accent1"/>
                </a:solidFill>
              </a:rPr>
              <a:t>Investigate for Blood sugar, ECG, Blood cholesterol etc.</a:t>
            </a:r>
          </a:p>
          <a:p>
            <a:pPr>
              <a:buNone/>
            </a:pPr>
            <a:r>
              <a:rPr lang="en-US" sz="1400" dirty="0" smtClean="0"/>
              <a:t>c. </a:t>
            </a:r>
            <a:r>
              <a:rPr lang="en-US" sz="1400" b="1" dirty="0" smtClean="0">
                <a:solidFill>
                  <a:schemeClr val="accent1"/>
                </a:solidFill>
              </a:rPr>
              <a:t>Diagnose and treat Diabetes and Hypertension</a:t>
            </a:r>
          </a:p>
          <a:p>
            <a:pPr>
              <a:buNone/>
            </a:pPr>
            <a:r>
              <a:rPr lang="en-US" sz="1400" dirty="0" smtClean="0"/>
              <a:t>d. </a:t>
            </a:r>
            <a:r>
              <a:rPr lang="en-US" sz="1400" b="1" dirty="0" smtClean="0">
                <a:solidFill>
                  <a:schemeClr val="accent1"/>
                </a:solidFill>
              </a:rPr>
              <a:t>Provide education to the patients</a:t>
            </a:r>
          </a:p>
          <a:p>
            <a:pPr>
              <a:buNone/>
            </a:pPr>
            <a:r>
              <a:rPr lang="en-US" sz="1400" dirty="0" smtClean="0"/>
              <a:t>e. </a:t>
            </a:r>
            <a:r>
              <a:rPr lang="en-US" sz="1400" b="1" dirty="0" smtClean="0">
                <a:solidFill>
                  <a:schemeClr val="accent1"/>
                </a:solidFill>
              </a:rPr>
              <a:t>Refer the difficult or complicated cases to district hospital</a:t>
            </a:r>
          </a:p>
          <a:p>
            <a:pPr>
              <a:buNone/>
            </a:pPr>
            <a:r>
              <a:rPr lang="en-US" sz="1400" dirty="0" smtClean="0"/>
              <a:t> </a:t>
            </a:r>
          </a:p>
          <a:p>
            <a:endParaRPr lang="en-US" sz="1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smtClean="0"/>
              <a:t>Some features of NCD Cell at CHC</a:t>
            </a:r>
            <a:endParaRPr lang="en-US" sz="2000" b="1" dirty="0"/>
          </a:p>
        </p:txBody>
      </p:sp>
      <p:sp>
        <p:nvSpPr>
          <p:cNvPr id="3" name="Content Placeholder 2"/>
          <p:cNvSpPr>
            <a:spLocks noGrp="1"/>
          </p:cNvSpPr>
          <p:nvPr>
            <p:ph idx="1"/>
          </p:nvPr>
        </p:nvSpPr>
        <p:spPr/>
        <p:txBody>
          <a:bodyPr>
            <a:normAutofit/>
          </a:bodyPr>
          <a:lstStyle/>
          <a:p>
            <a:r>
              <a:rPr lang="en-US" sz="1800" b="1" dirty="0" err="1" smtClean="0">
                <a:solidFill>
                  <a:schemeClr val="accent1"/>
                </a:solidFill>
              </a:rPr>
              <a:t>Counsellor</a:t>
            </a:r>
            <a:r>
              <a:rPr lang="en-US" sz="1800" dirty="0" smtClean="0"/>
              <a:t> appointed under the </a:t>
            </a:r>
            <a:r>
              <a:rPr lang="en-US" sz="1800" dirty="0" err="1" smtClean="0"/>
              <a:t>programme</a:t>
            </a:r>
            <a:r>
              <a:rPr lang="en-US" sz="1800" dirty="0" smtClean="0"/>
              <a:t> shall counsel on </a:t>
            </a:r>
            <a:r>
              <a:rPr lang="en-US" sz="1800" b="1" dirty="0" smtClean="0">
                <a:solidFill>
                  <a:schemeClr val="accent1"/>
                </a:solidFill>
              </a:rPr>
              <a:t>diet, nutrition and tobacco, alcohol, warning signs of cancer</a:t>
            </a:r>
            <a:r>
              <a:rPr lang="en-US" sz="1800" dirty="0" smtClean="0"/>
              <a:t> etc</a:t>
            </a:r>
            <a:endParaRPr lang="en-US" sz="1800" b="1" dirty="0" smtClean="0"/>
          </a:p>
          <a:p>
            <a:pPr lvl="0">
              <a:buNone/>
            </a:pPr>
            <a:endParaRPr lang="en-US" sz="1800" b="1" dirty="0" smtClean="0"/>
          </a:p>
          <a:p>
            <a:pPr lvl="0">
              <a:buNone/>
            </a:pPr>
            <a:r>
              <a:rPr lang="en-US" sz="1800" b="1" dirty="0" smtClean="0"/>
              <a:t>Home based care</a:t>
            </a:r>
            <a:endParaRPr lang="en-US" sz="1800" dirty="0" smtClean="0"/>
          </a:p>
          <a:p>
            <a:r>
              <a:rPr lang="en-US" sz="1800" b="1" dirty="0" smtClean="0">
                <a:solidFill>
                  <a:schemeClr val="accent1"/>
                </a:solidFill>
              </a:rPr>
              <a:t>One of the Nurses appointed under the </a:t>
            </a:r>
            <a:r>
              <a:rPr lang="en-US" sz="1800" b="1" dirty="0" err="1" smtClean="0">
                <a:solidFill>
                  <a:schemeClr val="accent1"/>
                </a:solidFill>
              </a:rPr>
              <a:t>programme</a:t>
            </a:r>
            <a:r>
              <a:rPr lang="en-US" sz="1800" b="1" dirty="0" smtClean="0">
                <a:solidFill>
                  <a:schemeClr val="accent1"/>
                </a:solidFill>
              </a:rPr>
              <a:t> shall undertake home visits for bedridden cases</a:t>
            </a:r>
            <a:r>
              <a:rPr lang="en-US" sz="1800" dirty="0" smtClean="0"/>
              <a:t>, supervise the work of Health workers and attend monthly clinics being held in the villages on a random basis. </a:t>
            </a:r>
          </a:p>
          <a:p>
            <a:pPr>
              <a:buNone/>
            </a:pPr>
            <a:endParaRPr lang="en-US" sz="1800" dirty="0" smtClean="0"/>
          </a:p>
          <a:p>
            <a:r>
              <a:rPr lang="en-US" sz="1800" dirty="0" smtClean="0"/>
              <a:t>She shall visit </a:t>
            </a:r>
            <a:r>
              <a:rPr lang="en-US" sz="1800" b="1" dirty="0" smtClean="0">
                <a:solidFill>
                  <a:schemeClr val="accent1"/>
                </a:solidFill>
              </a:rPr>
              <a:t>one village/week for home visits</a:t>
            </a:r>
            <a:r>
              <a:rPr lang="en-US" sz="1800" dirty="0" smtClean="0"/>
              <a:t> and advise the bed ridden patient with diabetes, stroke etc. about the care and will refer the case to the CHC/District hospital if required. In total she shall visit 4 times in a month.</a:t>
            </a:r>
          </a:p>
          <a:p>
            <a:endParaRPr lang="en-US" sz="1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457200"/>
          </a:xfrm>
        </p:spPr>
        <p:txBody>
          <a:bodyPr>
            <a:noAutofit/>
          </a:bodyPr>
          <a:lstStyle/>
          <a:p>
            <a:r>
              <a:rPr lang="en-US" sz="2000" b="1" u="sng" dirty="0" smtClean="0"/>
              <a:t>  Activities at District Level</a:t>
            </a:r>
            <a:r>
              <a:rPr lang="en-US" sz="2000" dirty="0" smtClean="0"/>
              <a:t/>
            </a:r>
            <a:br>
              <a:rPr lang="en-US" sz="2000" dirty="0" smtClean="0"/>
            </a:br>
            <a:r>
              <a:rPr lang="en-US" sz="2000" b="1" dirty="0" smtClean="0"/>
              <a:t> </a:t>
            </a:r>
            <a:r>
              <a:rPr lang="en-US" sz="2000" dirty="0" smtClean="0"/>
              <a:t/>
            </a:r>
            <a:br>
              <a:rPr lang="en-US" sz="2000" dirty="0" smtClean="0"/>
            </a:br>
            <a:endParaRPr lang="en-US" sz="2000" dirty="0"/>
          </a:p>
        </p:txBody>
      </p:sp>
      <p:sp>
        <p:nvSpPr>
          <p:cNvPr id="3" name="Content Placeholder 2"/>
          <p:cNvSpPr>
            <a:spLocks noGrp="1"/>
          </p:cNvSpPr>
          <p:nvPr>
            <p:ph idx="1"/>
          </p:nvPr>
        </p:nvSpPr>
        <p:spPr>
          <a:xfrm>
            <a:off x="1066800" y="609600"/>
            <a:ext cx="7620000" cy="6019800"/>
          </a:xfrm>
        </p:spPr>
        <p:txBody>
          <a:bodyPr>
            <a:normAutofit fontScale="85000" lnSpcReduction="20000"/>
          </a:bodyPr>
          <a:lstStyle/>
          <a:p>
            <a:pPr lvl="0"/>
            <a:r>
              <a:rPr lang="en-US" sz="1600" dirty="0" smtClean="0"/>
              <a:t>District shall identify a </a:t>
            </a:r>
            <a:r>
              <a:rPr lang="en-US" sz="1600" b="1" dirty="0" smtClean="0">
                <a:solidFill>
                  <a:schemeClr val="accent1"/>
                </a:solidFill>
              </a:rPr>
              <a:t>district hospital to be strengthened under NPCDCS for providing NCD services</a:t>
            </a:r>
            <a:r>
              <a:rPr lang="en-US" sz="1600" b="1" dirty="0" smtClean="0"/>
              <a:t>.</a:t>
            </a:r>
            <a:r>
              <a:rPr lang="en-US" sz="1600" dirty="0" smtClean="0"/>
              <a:t> The hospital shall have an </a:t>
            </a:r>
            <a:r>
              <a:rPr lang="en-US" sz="1600" b="1" dirty="0" smtClean="0">
                <a:solidFill>
                  <a:schemeClr val="accent1"/>
                </a:solidFill>
              </a:rPr>
              <a:t>ICU and basic laboratory facilities available attached to it</a:t>
            </a:r>
            <a:r>
              <a:rPr lang="en-US" sz="1600" b="1" dirty="0" smtClean="0"/>
              <a:t>.</a:t>
            </a:r>
          </a:p>
          <a:p>
            <a:pPr lvl="0">
              <a:buNone/>
            </a:pPr>
            <a:endParaRPr lang="en-US" sz="1600" dirty="0" smtClean="0"/>
          </a:p>
          <a:p>
            <a:r>
              <a:rPr lang="en-US" sz="1600" b="1" dirty="0" smtClean="0">
                <a:solidFill>
                  <a:schemeClr val="accent1"/>
                </a:solidFill>
              </a:rPr>
              <a:t>A‘NCD clinic’ will be established at the identified district hospital </a:t>
            </a:r>
            <a:r>
              <a:rPr lang="en-US" sz="1600" dirty="0" smtClean="0"/>
              <a:t>to provide emergency care and management of cancer, diabetes, hypertension and acute cardiovascular diseases. </a:t>
            </a:r>
          </a:p>
          <a:p>
            <a:endParaRPr lang="en-US" sz="1600" dirty="0" smtClean="0"/>
          </a:p>
          <a:p>
            <a:r>
              <a:rPr lang="en-US" sz="1600" dirty="0" smtClean="0"/>
              <a:t>The clinic shall run on </a:t>
            </a:r>
            <a:r>
              <a:rPr lang="en-US" sz="1600" b="1" dirty="0" smtClean="0">
                <a:solidFill>
                  <a:schemeClr val="accent1"/>
                </a:solidFill>
              </a:rPr>
              <a:t>all working days of the week</a:t>
            </a:r>
            <a:r>
              <a:rPr lang="en-US" sz="1600" dirty="0" smtClean="0"/>
              <a:t>. </a:t>
            </a:r>
          </a:p>
          <a:p>
            <a:endParaRPr lang="en-US" sz="1600" dirty="0" smtClean="0"/>
          </a:p>
          <a:p>
            <a:r>
              <a:rPr lang="en-US" sz="1600" b="1" dirty="0" smtClean="0">
                <a:solidFill>
                  <a:schemeClr val="accent1"/>
                </a:solidFill>
              </a:rPr>
              <a:t>ICU of the district hospital </a:t>
            </a:r>
            <a:r>
              <a:rPr lang="en-US" sz="1600" dirty="0" smtClean="0"/>
              <a:t>will be </a:t>
            </a:r>
            <a:r>
              <a:rPr lang="en-US" sz="1600" b="1" dirty="0" smtClean="0">
                <a:solidFill>
                  <a:schemeClr val="accent1"/>
                </a:solidFill>
              </a:rPr>
              <a:t>upgraded/ strengthened with a cardiac care unit (2-4 beds</a:t>
            </a:r>
            <a:r>
              <a:rPr lang="en-US" sz="1600" dirty="0" smtClean="0"/>
              <a:t>) with </a:t>
            </a:r>
            <a:r>
              <a:rPr lang="en-US" sz="1600" b="1" dirty="0" smtClean="0">
                <a:solidFill>
                  <a:schemeClr val="accent1"/>
                </a:solidFill>
              </a:rPr>
              <a:t>ventilator</a:t>
            </a:r>
            <a:r>
              <a:rPr lang="en-US" sz="1600" dirty="0" smtClean="0"/>
              <a:t> and other necessary equipments.</a:t>
            </a:r>
            <a:endParaRPr lang="en-US" sz="1600" b="1" dirty="0" smtClean="0"/>
          </a:p>
          <a:p>
            <a:pPr>
              <a:buNone/>
            </a:pPr>
            <a:endParaRPr lang="en-US" sz="1600" b="1" dirty="0" smtClean="0"/>
          </a:p>
          <a:p>
            <a:pPr>
              <a:buNone/>
            </a:pPr>
            <a:r>
              <a:rPr lang="en-US" sz="1600" b="1" dirty="0" smtClean="0"/>
              <a:t>Human Resources at District Hospital</a:t>
            </a:r>
            <a:endParaRPr lang="en-US" sz="1600" dirty="0" smtClean="0"/>
          </a:p>
          <a:p>
            <a:pPr>
              <a:buNone/>
            </a:pPr>
            <a:r>
              <a:rPr lang="en-US" sz="1600" dirty="0" smtClean="0"/>
              <a:t>Following additional staff will be recruited on contract basis by the State Government to</a:t>
            </a:r>
          </a:p>
          <a:p>
            <a:pPr>
              <a:buNone/>
            </a:pPr>
            <a:r>
              <a:rPr lang="en-US" sz="1600" dirty="0" smtClean="0"/>
              <a:t>manage NCD clinic and to provide acute and chronic care services.</a:t>
            </a:r>
          </a:p>
          <a:p>
            <a:pPr>
              <a:buNone/>
            </a:pPr>
            <a:endParaRPr lang="en-US" sz="1600" dirty="0" smtClean="0"/>
          </a:p>
          <a:p>
            <a:pPr>
              <a:buNone/>
            </a:pPr>
            <a:r>
              <a:rPr lang="en-US" sz="1600" dirty="0" smtClean="0"/>
              <a:t>a.  </a:t>
            </a:r>
            <a:r>
              <a:rPr lang="en-US" sz="1600" b="1" dirty="0" smtClean="0">
                <a:solidFill>
                  <a:schemeClr val="accent1"/>
                </a:solidFill>
              </a:rPr>
              <a:t>Doctor (specialist in </a:t>
            </a:r>
            <a:r>
              <a:rPr lang="en-US" sz="1600" b="1" dirty="0" err="1" smtClean="0">
                <a:solidFill>
                  <a:schemeClr val="accent1"/>
                </a:solidFill>
              </a:rPr>
              <a:t>Diabetology</a:t>
            </a:r>
            <a:r>
              <a:rPr lang="en-US" sz="1600" b="1" dirty="0" smtClean="0">
                <a:solidFill>
                  <a:schemeClr val="accent1"/>
                </a:solidFill>
              </a:rPr>
              <a:t>/Cardiology/M.D Physician</a:t>
            </a:r>
            <a:r>
              <a:rPr lang="en-US" sz="1600" dirty="0" smtClean="0"/>
              <a:t>)</a:t>
            </a:r>
          </a:p>
          <a:p>
            <a:pPr>
              <a:buNone/>
            </a:pPr>
            <a:r>
              <a:rPr lang="en-US" sz="1600" dirty="0" smtClean="0"/>
              <a:t>b.  </a:t>
            </a:r>
            <a:r>
              <a:rPr lang="en-US" sz="1600" b="1" dirty="0" smtClean="0">
                <a:solidFill>
                  <a:schemeClr val="accent1"/>
                </a:solidFill>
              </a:rPr>
              <a:t>Medical Oncologist</a:t>
            </a:r>
          </a:p>
          <a:p>
            <a:pPr>
              <a:buNone/>
            </a:pPr>
            <a:r>
              <a:rPr lang="en-US" sz="1600" dirty="0" smtClean="0"/>
              <a:t>c.  </a:t>
            </a:r>
            <a:r>
              <a:rPr lang="en-US" sz="1600" b="1" dirty="0" err="1" smtClean="0">
                <a:solidFill>
                  <a:schemeClr val="accent1"/>
                </a:solidFill>
              </a:rPr>
              <a:t>Cyto</a:t>
            </a:r>
            <a:r>
              <a:rPr lang="en-US" sz="1600" b="1" dirty="0" smtClean="0">
                <a:solidFill>
                  <a:schemeClr val="accent1"/>
                </a:solidFill>
              </a:rPr>
              <a:t>-pathologist</a:t>
            </a:r>
          </a:p>
          <a:p>
            <a:pPr>
              <a:buNone/>
            </a:pPr>
            <a:r>
              <a:rPr lang="en-US" sz="1600" dirty="0" smtClean="0"/>
              <a:t>d.  </a:t>
            </a:r>
            <a:r>
              <a:rPr lang="en-US" sz="1600" b="1" dirty="0" err="1" smtClean="0">
                <a:solidFill>
                  <a:schemeClr val="accent1"/>
                </a:solidFill>
              </a:rPr>
              <a:t>Cytopathology</a:t>
            </a:r>
            <a:r>
              <a:rPr lang="en-US" sz="1600" b="1" dirty="0" smtClean="0">
                <a:solidFill>
                  <a:schemeClr val="accent1"/>
                </a:solidFill>
              </a:rPr>
              <a:t> Technician</a:t>
            </a:r>
          </a:p>
          <a:p>
            <a:pPr>
              <a:buNone/>
            </a:pPr>
            <a:r>
              <a:rPr lang="en-US" sz="1600" dirty="0" smtClean="0"/>
              <a:t>e.  </a:t>
            </a:r>
            <a:r>
              <a:rPr lang="en-US" sz="1600" b="1" dirty="0" smtClean="0">
                <a:solidFill>
                  <a:schemeClr val="accent1"/>
                </a:solidFill>
              </a:rPr>
              <a:t>Nurses (4): 2 for Day Care, one for Cardiac Care Unit, one for O.P.D</a:t>
            </a:r>
          </a:p>
          <a:p>
            <a:pPr>
              <a:buNone/>
            </a:pPr>
            <a:r>
              <a:rPr lang="en-US" sz="1600" dirty="0" smtClean="0"/>
              <a:t>f.  </a:t>
            </a:r>
            <a:r>
              <a:rPr lang="en-US" sz="1600" b="1" dirty="0" smtClean="0">
                <a:solidFill>
                  <a:schemeClr val="accent1"/>
                </a:solidFill>
              </a:rPr>
              <a:t>Physiotherapist</a:t>
            </a:r>
          </a:p>
          <a:p>
            <a:pPr>
              <a:buNone/>
            </a:pPr>
            <a:r>
              <a:rPr lang="en-US" sz="1600" dirty="0" smtClean="0"/>
              <a:t>g.  </a:t>
            </a:r>
            <a:r>
              <a:rPr lang="en-US" sz="1600" b="1" dirty="0" smtClean="0">
                <a:solidFill>
                  <a:schemeClr val="accent1"/>
                </a:solidFill>
              </a:rPr>
              <a:t>Counselor</a:t>
            </a:r>
          </a:p>
          <a:p>
            <a:pPr>
              <a:buNone/>
            </a:pPr>
            <a:r>
              <a:rPr lang="en-US" sz="1600" dirty="0" smtClean="0"/>
              <a:t>h.  </a:t>
            </a:r>
            <a:r>
              <a:rPr lang="en-US" sz="1600" b="1" dirty="0" smtClean="0">
                <a:solidFill>
                  <a:schemeClr val="accent1"/>
                </a:solidFill>
              </a:rPr>
              <a:t>Data Entry Operator</a:t>
            </a:r>
          </a:p>
          <a:p>
            <a:pPr>
              <a:buNone/>
            </a:pPr>
            <a:r>
              <a:rPr lang="en-US" sz="1600" dirty="0" err="1" smtClean="0"/>
              <a:t>i</a:t>
            </a:r>
            <a:r>
              <a:rPr lang="en-US" sz="1600" dirty="0" smtClean="0"/>
              <a:t>.  </a:t>
            </a:r>
            <a:r>
              <a:rPr lang="en-US" sz="1600" b="1" dirty="0" smtClean="0">
                <a:solidFill>
                  <a:schemeClr val="accent1"/>
                </a:solidFill>
              </a:rPr>
              <a:t>Care coordinator</a:t>
            </a:r>
          </a:p>
          <a:p>
            <a:endParaRPr lang="en-US" sz="16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696200" cy="609600"/>
          </a:xfrm>
        </p:spPr>
        <p:txBody>
          <a:bodyPr>
            <a:normAutofit fontScale="90000"/>
          </a:bodyPr>
          <a:lstStyle/>
          <a:p>
            <a:pPr algn="ctr"/>
            <a:r>
              <a:rPr lang="en-US" sz="1800" b="1" dirty="0" smtClean="0"/>
              <a:t>Opportunistic screening</a:t>
            </a:r>
            <a:r>
              <a:rPr lang="en-US" sz="1800" dirty="0" smtClean="0"/>
              <a:t/>
            </a:r>
            <a:br>
              <a:rPr lang="en-US" sz="1800" dirty="0" smtClean="0"/>
            </a:br>
            <a:endParaRPr lang="en-US" sz="1800" dirty="0"/>
          </a:p>
        </p:txBody>
      </p:sp>
      <p:sp>
        <p:nvSpPr>
          <p:cNvPr id="3" name="Content Placeholder 2"/>
          <p:cNvSpPr>
            <a:spLocks noGrp="1"/>
          </p:cNvSpPr>
          <p:nvPr>
            <p:ph idx="1"/>
          </p:nvPr>
        </p:nvSpPr>
        <p:spPr>
          <a:xfrm>
            <a:off x="1066800" y="762000"/>
            <a:ext cx="7620000" cy="5791200"/>
          </a:xfrm>
        </p:spPr>
        <p:txBody>
          <a:bodyPr>
            <a:normAutofit fontScale="92500" lnSpcReduction="20000"/>
          </a:bodyPr>
          <a:lstStyle/>
          <a:p>
            <a:pPr lvl="0"/>
            <a:r>
              <a:rPr lang="en-US" sz="1600" b="1" dirty="0" smtClean="0">
                <a:solidFill>
                  <a:schemeClr val="accent1"/>
                </a:solidFill>
              </a:rPr>
              <a:t>Apart from routine NCD screening</a:t>
            </a:r>
            <a:r>
              <a:rPr lang="en-US" sz="1600" dirty="0" smtClean="0"/>
              <a:t>, District NCD clinic shall also </a:t>
            </a:r>
            <a:r>
              <a:rPr lang="en-US" sz="1600" b="1" dirty="0" smtClean="0">
                <a:solidFill>
                  <a:schemeClr val="accent1"/>
                </a:solidFill>
              </a:rPr>
              <a:t>screen women of the age group 30-69 years approaching to the hospital for early detection of cervix cancer and breast cancer.</a:t>
            </a:r>
            <a:r>
              <a:rPr lang="en-US" sz="1600" dirty="0" smtClean="0"/>
              <a:t> </a:t>
            </a:r>
          </a:p>
          <a:p>
            <a:pPr lvl="0"/>
            <a:r>
              <a:rPr lang="en-US" sz="1600" dirty="0" smtClean="0"/>
              <a:t>Assistance to purchase the required equipments like </a:t>
            </a:r>
            <a:r>
              <a:rPr lang="en-US" sz="1600" b="1" dirty="0" err="1" smtClean="0">
                <a:solidFill>
                  <a:schemeClr val="accent1"/>
                </a:solidFill>
              </a:rPr>
              <a:t>colposcope</a:t>
            </a:r>
            <a:r>
              <a:rPr lang="en-US" sz="1600" b="1" dirty="0" smtClean="0">
                <a:solidFill>
                  <a:schemeClr val="accent1"/>
                </a:solidFill>
              </a:rPr>
              <a:t> and mammography </a:t>
            </a:r>
            <a:r>
              <a:rPr lang="en-US" sz="1600" dirty="0" smtClean="0"/>
              <a:t>etc.</a:t>
            </a:r>
          </a:p>
          <a:p>
            <a:pPr>
              <a:buNone/>
            </a:pPr>
            <a:endParaRPr lang="en-US" sz="1600" b="1" dirty="0" smtClean="0"/>
          </a:p>
          <a:p>
            <a:pPr algn="ctr">
              <a:buNone/>
            </a:pPr>
            <a:r>
              <a:rPr lang="en-US" sz="1600" b="1" dirty="0" smtClean="0"/>
              <a:t>Detailed investigation</a:t>
            </a:r>
          </a:p>
          <a:p>
            <a:pPr lvl="0"/>
            <a:r>
              <a:rPr lang="en-US" sz="1600" dirty="0" smtClean="0"/>
              <a:t>Laboratory services at district hospital will be strengthened/established to provide necessary investigations  like </a:t>
            </a:r>
            <a:r>
              <a:rPr lang="en-US" sz="1600" b="1" dirty="0" smtClean="0">
                <a:solidFill>
                  <a:schemeClr val="accent1"/>
                </a:solidFill>
              </a:rPr>
              <a:t>Cardiac Enzymes, Lipid Profile Coagulation parameters, ECG, ECHO, CT Scan, MRI and other laboratory investigations</a:t>
            </a:r>
            <a:r>
              <a:rPr lang="en-US" sz="1600" dirty="0" smtClean="0"/>
              <a:t>.</a:t>
            </a:r>
          </a:p>
          <a:p>
            <a:r>
              <a:rPr lang="en-US" sz="1600" dirty="0" smtClean="0"/>
              <a:t> </a:t>
            </a:r>
          </a:p>
          <a:p>
            <a:pPr algn="ctr">
              <a:buNone/>
            </a:pPr>
            <a:r>
              <a:rPr lang="en-US" sz="1600" b="1" dirty="0" smtClean="0"/>
              <a:t>Out-patient and In-patient Care</a:t>
            </a:r>
            <a:endParaRPr lang="en-US" sz="1600" dirty="0" smtClean="0"/>
          </a:p>
          <a:p>
            <a:r>
              <a:rPr lang="en-US" sz="1600" b="1" dirty="0" smtClean="0">
                <a:solidFill>
                  <a:schemeClr val="accent1"/>
                </a:solidFill>
              </a:rPr>
              <a:t>Cardiac care unit established at hospital</a:t>
            </a:r>
            <a:r>
              <a:rPr lang="en-US" sz="1600" dirty="0" smtClean="0"/>
              <a:t> shall manage acute and emergent cases of cardiovascular diseases. The hospital shall ensure the availability of essential drugs. </a:t>
            </a:r>
          </a:p>
          <a:p>
            <a:r>
              <a:rPr lang="en-US" sz="1600" dirty="0" smtClean="0"/>
              <a:t>In case of Cancer support shall be provided for </a:t>
            </a:r>
            <a:r>
              <a:rPr lang="en-US" sz="1600" b="1" dirty="0" smtClean="0">
                <a:solidFill>
                  <a:schemeClr val="accent1"/>
                </a:solidFill>
              </a:rPr>
              <a:t>common chemotherapy </a:t>
            </a:r>
            <a:r>
              <a:rPr lang="en-US" sz="1600" dirty="0" smtClean="0"/>
              <a:t>drugs </a:t>
            </a:r>
          </a:p>
          <a:p>
            <a:pPr>
              <a:buNone/>
            </a:pPr>
            <a:endParaRPr lang="en-US" sz="1600" dirty="0" smtClean="0"/>
          </a:p>
          <a:p>
            <a:pPr algn="ctr">
              <a:buNone/>
            </a:pPr>
            <a:r>
              <a:rPr lang="en-US" sz="1600" b="1" dirty="0" smtClean="0"/>
              <a:t>Day Care Chemotherapy Facility</a:t>
            </a:r>
            <a:endParaRPr lang="en-US" sz="1600" dirty="0" smtClean="0"/>
          </a:p>
          <a:p>
            <a:r>
              <a:rPr lang="en-US" sz="1600" dirty="0" smtClean="0"/>
              <a:t>Identified district hospital shall provide </a:t>
            </a:r>
            <a:r>
              <a:rPr lang="en-US" sz="1600" b="1" dirty="0" smtClean="0">
                <a:solidFill>
                  <a:schemeClr val="accent1"/>
                </a:solidFill>
              </a:rPr>
              <a:t>a day care chemotherapy facility </a:t>
            </a:r>
            <a:r>
              <a:rPr lang="en-US" sz="1600" dirty="0" smtClean="0"/>
              <a:t>for patients on</a:t>
            </a:r>
          </a:p>
          <a:p>
            <a:pPr>
              <a:buNone/>
            </a:pPr>
            <a:r>
              <a:rPr lang="en-US" sz="1600" dirty="0" smtClean="0"/>
              <a:t>        chemotherapy regimens. </a:t>
            </a:r>
          </a:p>
          <a:p>
            <a:r>
              <a:rPr lang="en-US" sz="1600" dirty="0" smtClean="0"/>
              <a:t>The </a:t>
            </a:r>
            <a:r>
              <a:rPr lang="en-US" sz="1600" b="1" dirty="0" smtClean="0">
                <a:solidFill>
                  <a:schemeClr val="accent1"/>
                </a:solidFill>
              </a:rPr>
              <a:t>day care facility shall have 4 beds along with necessary equipments such as IV stands, BP instruments, sterilizer etc. </a:t>
            </a:r>
          </a:p>
          <a:p>
            <a:r>
              <a:rPr lang="en-US" sz="1600" dirty="0" smtClean="0"/>
              <a:t>A </a:t>
            </a:r>
            <a:r>
              <a:rPr lang="en-US" sz="1600" b="1" dirty="0" smtClean="0">
                <a:solidFill>
                  <a:schemeClr val="accent1"/>
                </a:solidFill>
              </a:rPr>
              <a:t>medical oncologist and two 2 Nurses </a:t>
            </a:r>
            <a:r>
              <a:rPr lang="en-US" sz="1600" dirty="0" smtClean="0"/>
              <a:t>shall be appointed on contractual basis for smooth functioning of the centre.</a:t>
            </a:r>
          </a:p>
          <a:p>
            <a:pPr algn="ctr"/>
            <a:endParaRPr lang="en-US" sz="16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8229600" cy="381000"/>
          </a:xfrm>
        </p:spPr>
        <p:txBody>
          <a:bodyPr>
            <a:normAutofit fontScale="90000"/>
          </a:bodyPr>
          <a:lstStyle/>
          <a:p>
            <a:pPr algn="ctr"/>
            <a:r>
              <a:rPr lang="en-US" sz="2000" b="1" dirty="0" smtClean="0"/>
              <a:t> Home Based Palliative Care</a:t>
            </a:r>
            <a:r>
              <a:rPr lang="en-US" sz="2000" dirty="0" smtClean="0"/>
              <a:t/>
            </a:r>
            <a:br>
              <a:rPr lang="en-US" sz="2000" dirty="0" smtClean="0"/>
            </a:br>
            <a:endParaRPr lang="en-US" sz="2000" dirty="0"/>
          </a:p>
        </p:txBody>
      </p:sp>
      <p:sp>
        <p:nvSpPr>
          <p:cNvPr id="3" name="Content Placeholder 2"/>
          <p:cNvSpPr>
            <a:spLocks noGrp="1"/>
          </p:cNvSpPr>
          <p:nvPr>
            <p:ph idx="1"/>
          </p:nvPr>
        </p:nvSpPr>
        <p:spPr>
          <a:xfrm>
            <a:off x="1371600" y="685800"/>
            <a:ext cx="7315200" cy="5440363"/>
          </a:xfrm>
        </p:spPr>
        <p:txBody>
          <a:bodyPr>
            <a:normAutofit/>
          </a:bodyPr>
          <a:lstStyle/>
          <a:p>
            <a:pPr lvl="0"/>
            <a:r>
              <a:rPr lang="en-US" sz="1400" b="1" dirty="0" smtClean="0">
                <a:solidFill>
                  <a:schemeClr val="accent1"/>
                </a:solidFill>
              </a:rPr>
              <a:t>District hospital shall provide Home based palliative care for chronic, debilitating and progressive patients</a:t>
            </a:r>
            <a:r>
              <a:rPr lang="en-US" sz="1400" dirty="0" smtClean="0"/>
              <a:t>. A </a:t>
            </a:r>
            <a:r>
              <a:rPr lang="en-US" sz="1400" b="1" dirty="0" smtClean="0">
                <a:solidFill>
                  <a:schemeClr val="accent1"/>
                </a:solidFill>
              </a:rPr>
              <a:t>team consisting of nurse and </a:t>
            </a:r>
            <a:r>
              <a:rPr lang="en-US" sz="1400" b="1" dirty="0" err="1" smtClean="0">
                <a:solidFill>
                  <a:schemeClr val="accent1"/>
                </a:solidFill>
              </a:rPr>
              <a:t>counsellor</a:t>
            </a:r>
            <a:r>
              <a:rPr lang="en-US" sz="1400" b="1" dirty="0" smtClean="0">
                <a:solidFill>
                  <a:schemeClr val="accent1"/>
                </a:solidFill>
              </a:rPr>
              <a:t> </a:t>
            </a:r>
            <a:r>
              <a:rPr lang="en-US" sz="1400" dirty="0" smtClean="0"/>
              <a:t>shall be trained in identifying symptoms, pain management, communication, psychosocial &amp; emotional care, nursing needs of the terminally ill and ethics of palliative care. </a:t>
            </a:r>
          </a:p>
          <a:p>
            <a:pPr lvl="0">
              <a:buNone/>
            </a:pPr>
            <a:endParaRPr lang="en-US" sz="1400" dirty="0" smtClean="0"/>
          </a:p>
          <a:p>
            <a:pPr lvl="0"/>
            <a:r>
              <a:rPr lang="en-US" sz="1400" dirty="0" smtClean="0"/>
              <a:t>The </a:t>
            </a:r>
            <a:r>
              <a:rPr lang="en-US" sz="1400" b="1" dirty="0" smtClean="0">
                <a:solidFill>
                  <a:schemeClr val="accent1"/>
                </a:solidFill>
              </a:rPr>
              <a:t>nurse shall be trained in wound dressing, mouth care, oral morphine use, diet, hygiene </a:t>
            </a:r>
            <a:r>
              <a:rPr lang="en-US" sz="1400" dirty="0" smtClean="0"/>
              <a:t>etc. </a:t>
            </a:r>
          </a:p>
          <a:p>
            <a:pPr lvl="0">
              <a:buNone/>
            </a:pPr>
            <a:r>
              <a:rPr lang="en-US" sz="1400" b="1" dirty="0" smtClean="0">
                <a:solidFill>
                  <a:schemeClr val="accent1"/>
                </a:solidFill>
              </a:rPr>
              <a:t>         Home care kit containing stethoscope, BP  apparatus, torch, thermometer, tongue depressor, forceps, and common  medicines </a:t>
            </a:r>
            <a:r>
              <a:rPr lang="en-US" sz="1400" dirty="0" smtClean="0"/>
              <a:t>etc. shall be provided to this team.</a:t>
            </a:r>
          </a:p>
          <a:p>
            <a:endParaRPr lang="en-US" sz="1400" dirty="0" smtClean="0"/>
          </a:p>
          <a:p>
            <a:pPr algn="ctr"/>
            <a:r>
              <a:rPr lang="en-US" sz="1800" b="1" dirty="0" smtClean="0"/>
              <a:t>Referral &amp; Transport facility to serious patients</a:t>
            </a:r>
            <a:endParaRPr lang="en-US" sz="1800" dirty="0" smtClean="0"/>
          </a:p>
          <a:p>
            <a:r>
              <a:rPr lang="en-US" sz="1400" dirty="0" smtClean="0"/>
              <a:t>To ensure timely and emergent care to the patient at distant CHC or below, district hospital shall make </a:t>
            </a:r>
            <a:r>
              <a:rPr lang="en-US" sz="1400" b="1" dirty="0" smtClean="0">
                <a:solidFill>
                  <a:schemeClr val="accent1"/>
                </a:solidFill>
              </a:rPr>
              <a:t>provision for transporting the serious patients to the hospital or at nearest tertiary level facility</a:t>
            </a:r>
            <a:r>
              <a:rPr lang="en-US" sz="1400" dirty="0" smtClean="0"/>
              <a:t>.</a:t>
            </a:r>
          </a:p>
          <a:p>
            <a:endParaRPr lang="en-US" sz="1400" dirty="0" smtClean="0"/>
          </a:p>
          <a:p>
            <a:pPr algn="ctr"/>
            <a:r>
              <a:rPr lang="en-US" sz="1800" b="1" dirty="0" smtClean="0"/>
              <a:t>Health Promotion , Training , Data recording and reporting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2000" b="1" u="sng" dirty="0" smtClean="0"/>
              <a:t>Activities at State level</a:t>
            </a:r>
            <a:r>
              <a:rPr lang="en-US" sz="2000" dirty="0" smtClean="0"/>
              <a:t/>
            </a:r>
            <a:br>
              <a:rPr lang="en-US" sz="2000" dirty="0" smtClean="0"/>
            </a:br>
            <a:endParaRPr lang="en-US" sz="2000" dirty="0"/>
          </a:p>
        </p:txBody>
      </p:sp>
      <p:sp>
        <p:nvSpPr>
          <p:cNvPr id="3" name="Content Placeholder 2"/>
          <p:cNvSpPr>
            <a:spLocks noGrp="1"/>
          </p:cNvSpPr>
          <p:nvPr>
            <p:ph idx="1"/>
          </p:nvPr>
        </p:nvSpPr>
        <p:spPr>
          <a:xfrm>
            <a:off x="1143000" y="1219200"/>
            <a:ext cx="7543800" cy="4906963"/>
          </a:xfrm>
        </p:spPr>
        <p:txBody>
          <a:bodyPr>
            <a:normAutofit/>
          </a:bodyPr>
          <a:lstStyle/>
          <a:p>
            <a:pPr>
              <a:buNone/>
            </a:pPr>
            <a:endParaRPr lang="en-US" sz="2000" dirty="0" smtClean="0"/>
          </a:p>
          <a:p>
            <a:r>
              <a:rPr lang="en-US" sz="2000" dirty="0" smtClean="0"/>
              <a:t>The selected state will be provided support to develop capacity for providing the full complement of preventive, supportive and curative services for cancer, diabetes, hypertension and cardiovascular diseases including stroke through various facilities strengthened under the </a:t>
            </a:r>
            <a:r>
              <a:rPr lang="en-US" sz="2000" dirty="0" err="1" smtClean="0"/>
              <a:t>programme</a:t>
            </a:r>
            <a:r>
              <a:rPr lang="en-US" sz="2000" dirty="0" smtClean="0"/>
              <a:t>.</a:t>
            </a:r>
          </a:p>
          <a:p>
            <a:pPr>
              <a:buNone/>
            </a:pPr>
            <a:endParaRPr lang="en-US" sz="2000" dirty="0" smtClean="0"/>
          </a:p>
          <a:p>
            <a:r>
              <a:rPr lang="en-US" sz="2000" dirty="0" smtClean="0"/>
              <a:t>Following activities will be performed at state level</a:t>
            </a:r>
          </a:p>
          <a:p>
            <a:pPr lvl="3"/>
            <a:r>
              <a:rPr lang="en-US" dirty="0" smtClean="0"/>
              <a:t>Community awareness</a:t>
            </a:r>
          </a:p>
          <a:p>
            <a:pPr lvl="3"/>
            <a:r>
              <a:rPr lang="en-US" dirty="0" smtClean="0"/>
              <a:t>Planning, Monitoring and supervision</a:t>
            </a:r>
          </a:p>
          <a:p>
            <a:pPr lvl="3"/>
            <a:r>
              <a:rPr lang="en-US" dirty="0" smtClean="0"/>
              <a:t>Training of Human Resources</a:t>
            </a:r>
          </a:p>
          <a:p>
            <a:pPr lvl="3"/>
            <a:r>
              <a:rPr lang="en-US" dirty="0" smtClean="0"/>
              <a:t>Financial Management</a:t>
            </a:r>
          </a:p>
          <a:p>
            <a:pPr>
              <a:buNone/>
            </a:pPr>
            <a:endParaRPr lang="en-US"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pPr lvl="0"/>
            <a:r>
              <a:rPr lang="en-US" sz="2000" b="1" u="sng" dirty="0" smtClean="0"/>
              <a:t>Activities at Central level</a:t>
            </a:r>
            <a:r>
              <a:rPr lang="en-US" sz="2000" dirty="0" smtClean="0"/>
              <a:t/>
            </a:r>
            <a:br>
              <a:rPr lang="en-US" sz="2000" dirty="0" smtClean="0"/>
            </a:br>
            <a:endParaRPr lang="en-US" sz="2000" dirty="0"/>
          </a:p>
        </p:txBody>
      </p:sp>
      <p:sp>
        <p:nvSpPr>
          <p:cNvPr id="3" name="Content Placeholder 2"/>
          <p:cNvSpPr>
            <a:spLocks noGrp="1"/>
          </p:cNvSpPr>
          <p:nvPr>
            <p:ph idx="1"/>
          </p:nvPr>
        </p:nvSpPr>
        <p:spPr>
          <a:xfrm>
            <a:off x="1143000" y="457200"/>
            <a:ext cx="7543800" cy="5867400"/>
          </a:xfrm>
        </p:spPr>
        <p:txBody>
          <a:bodyPr>
            <a:noAutofit/>
          </a:bodyPr>
          <a:lstStyle/>
          <a:p>
            <a:r>
              <a:rPr lang="en-US" sz="1400" dirty="0" smtClean="0"/>
              <a:t>The Government of India will facilitate implementation of the </a:t>
            </a:r>
            <a:r>
              <a:rPr lang="en-US" sz="1400" dirty="0" err="1" smtClean="0"/>
              <a:t>programme</a:t>
            </a:r>
            <a:r>
              <a:rPr lang="en-US" sz="1400" dirty="0" smtClean="0"/>
              <a:t> in selected districts and States for prevention and control of non communicable diseases. </a:t>
            </a:r>
          </a:p>
          <a:p>
            <a:r>
              <a:rPr lang="en-US" sz="1400" dirty="0" smtClean="0"/>
              <a:t>Following will be key activities coordinated by the NCD cell in the Directorate General of Health Services, Ministry of Health and Family Welfare:</a:t>
            </a:r>
          </a:p>
          <a:p>
            <a:pPr lvl="0">
              <a:buNone/>
            </a:pPr>
            <a:r>
              <a:rPr lang="en-US" sz="1400" b="1" u="sng" dirty="0" smtClean="0"/>
              <a:t>Selection of States and Districts</a:t>
            </a:r>
            <a:endParaRPr lang="en-US" sz="1400" u="sng" dirty="0" smtClean="0"/>
          </a:p>
          <a:p>
            <a:r>
              <a:rPr lang="en-US" sz="1400" dirty="0" smtClean="0"/>
              <a:t>The </a:t>
            </a:r>
            <a:r>
              <a:rPr lang="en-US" sz="1400" dirty="0" err="1" smtClean="0"/>
              <a:t>programme</a:t>
            </a:r>
            <a:r>
              <a:rPr lang="en-US" sz="1400" dirty="0" smtClean="0"/>
              <a:t> would be implemented in the country in phased manner. During the remaining period of 11th Five Year Plan, 100 districts in 21 states will be selected. </a:t>
            </a:r>
          </a:p>
          <a:p>
            <a:r>
              <a:rPr lang="en-US" sz="1400" dirty="0" smtClean="0"/>
              <a:t>Further expansion will be undertaken during the 12th Five Year Plan. </a:t>
            </a:r>
          </a:p>
          <a:p>
            <a:pPr lvl="0">
              <a:buNone/>
            </a:pPr>
            <a:r>
              <a:rPr lang="en-US" sz="1400" b="1" u="sng" dirty="0" smtClean="0"/>
              <a:t>Information, Education &amp; Communication</a:t>
            </a:r>
            <a:endParaRPr lang="en-US" sz="1400" u="sng" dirty="0" smtClean="0"/>
          </a:p>
          <a:p>
            <a:r>
              <a:rPr lang="en-US" sz="1400" dirty="0" smtClean="0"/>
              <a:t>Centre will prepare </a:t>
            </a:r>
            <a:r>
              <a:rPr lang="en-US" sz="1400" b="1" dirty="0" smtClean="0">
                <a:solidFill>
                  <a:schemeClr val="accent1"/>
                </a:solidFill>
              </a:rPr>
              <a:t>prototype IEC material on cancer, diabetes, hypertension and cardio vascular diseases including stroke to sensitize community about risk factors, to promote healthy life style </a:t>
            </a:r>
            <a:r>
              <a:rPr lang="en-US" sz="1400" dirty="0" smtClean="0"/>
              <a:t>and inform about services available through various electronic, print media, and other channels. </a:t>
            </a:r>
          </a:p>
          <a:p>
            <a:r>
              <a:rPr lang="en-US" sz="1400" dirty="0" smtClean="0"/>
              <a:t>These will be disseminated to </a:t>
            </a:r>
            <a:r>
              <a:rPr lang="en-US" sz="1400" b="1" dirty="0" smtClean="0">
                <a:solidFill>
                  <a:schemeClr val="accent1"/>
                </a:solidFill>
              </a:rPr>
              <a:t>States for translation, adoption and dissemination. Messages through mass media will also be organized centrally through Radio, Television, Internet and Print media</a:t>
            </a:r>
            <a:r>
              <a:rPr lang="en-US" sz="1400" dirty="0" smtClean="0"/>
              <a:t>.</a:t>
            </a:r>
          </a:p>
          <a:p>
            <a:pPr>
              <a:buNone/>
            </a:pPr>
            <a:r>
              <a:rPr lang="en-US" sz="1400" b="1" u="sng" dirty="0" smtClean="0"/>
              <a:t>C. Tertiary Level Care</a:t>
            </a:r>
            <a:endParaRPr lang="en-US" sz="1400" u="sng" dirty="0" smtClean="0"/>
          </a:p>
          <a:p>
            <a:r>
              <a:rPr lang="en-US" sz="1400" dirty="0" smtClean="0"/>
              <a:t>Central NCD cell will seek proposals from all the States/UTs and not restricted to only 21</a:t>
            </a:r>
          </a:p>
          <a:p>
            <a:r>
              <a:rPr lang="en-US" sz="1400" dirty="0" smtClean="0"/>
              <a:t>States selected during 2010-12 though preference would be given to these 21 states. State Govt. shall identify the </a:t>
            </a:r>
            <a:r>
              <a:rPr lang="en-US" sz="1400" b="1" dirty="0" smtClean="0">
                <a:solidFill>
                  <a:schemeClr val="accent1"/>
                </a:solidFill>
              </a:rPr>
              <a:t>Government Medical Colleges/ District Hospital/ Govt. Institution for financial assistance under Tertiary Cancer Centre (TCC) scheme.</a:t>
            </a:r>
            <a:r>
              <a:rPr lang="en-US" sz="1400" dirty="0" smtClean="0"/>
              <a:t> Sixty five (65) TCCs shall be identified throughout the country. </a:t>
            </a:r>
          </a:p>
          <a:p>
            <a:r>
              <a:rPr lang="en-US" sz="1400" dirty="0" smtClean="0"/>
              <a:t>The funds will be released after examining the proposals from the States/UTs, followed by scrutiny by an inspection team from the Dte.GHS and recommendation by the Standing Committee.</a:t>
            </a:r>
          </a:p>
          <a:p>
            <a:endParaRPr lang="en-US" sz="1400" dirty="0" smtClean="0"/>
          </a:p>
          <a:p>
            <a:pPr>
              <a:buNone/>
            </a:pPr>
            <a:r>
              <a:rPr lang="en-US" sz="1400" b="1" dirty="0" smtClean="0"/>
              <a:t> </a:t>
            </a:r>
            <a:endParaRPr lang="en-US" sz="1400" dirty="0" smtClean="0"/>
          </a:p>
          <a:p>
            <a:endParaRPr lang="en-US" sz="1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pPr lvl="0"/>
            <a:r>
              <a:rPr lang="en-US" sz="2000" b="1" u="sng" dirty="0" smtClean="0"/>
              <a:t>Financial Provision for State &amp; District under NPCDCS</a:t>
            </a:r>
            <a:r>
              <a:rPr lang="en-US" sz="2000" dirty="0" smtClean="0"/>
              <a:t/>
            </a:r>
            <a:br>
              <a:rPr lang="en-US" sz="2000" dirty="0" smtClean="0"/>
            </a:br>
            <a:endParaRPr lang="en-US" sz="2000" dirty="0"/>
          </a:p>
        </p:txBody>
      </p:sp>
      <p:sp>
        <p:nvSpPr>
          <p:cNvPr id="3" name="Content Placeholder 2"/>
          <p:cNvSpPr>
            <a:spLocks noGrp="1"/>
          </p:cNvSpPr>
          <p:nvPr>
            <p:ph idx="1"/>
          </p:nvPr>
        </p:nvSpPr>
        <p:spPr>
          <a:xfrm>
            <a:off x="990600" y="609600"/>
            <a:ext cx="7696200" cy="5867400"/>
          </a:xfrm>
        </p:spPr>
        <p:txBody>
          <a:bodyPr>
            <a:normAutofit fontScale="92500"/>
          </a:bodyPr>
          <a:lstStyle/>
          <a:p>
            <a:pPr lvl="0"/>
            <a:r>
              <a:rPr lang="en-US" sz="1400" b="1" dirty="0" smtClean="0">
                <a:solidFill>
                  <a:schemeClr val="accent1"/>
                </a:solidFill>
              </a:rPr>
              <a:t>Financial management groups (FMG) of </a:t>
            </a:r>
            <a:r>
              <a:rPr lang="en-US" sz="1400" b="1" dirty="0" err="1" smtClean="0">
                <a:solidFill>
                  <a:schemeClr val="accent1"/>
                </a:solidFill>
              </a:rPr>
              <a:t>Programme</a:t>
            </a:r>
            <a:r>
              <a:rPr lang="en-US" sz="1400" b="1" dirty="0" smtClean="0">
                <a:solidFill>
                  <a:schemeClr val="accent1"/>
                </a:solidFill>
              </a:rPr>
              <a:t> Management</a:t>
            </a:r>
            <a:r>
              <a:rPr lang="en-US" sz="1400" dirty="0" smtClean="0"/>
              <a:t> support units at state and district level, which are established </a:t>
            </a:r>
            <a:r>
              <a:rPr lang="en-US" sz="1400" b="1" dirty="0" smtClean="0">
                <a:solidFill>
                  <a:schemeClr val="accent1"/>
                </a:solidFill>
              </a:rPr>
              <a:t>under NRHM, will be responsible of maintenance of accounts, release of funds, expenditure reports, utilization certificates and audit arrangements.</a:t>
            </a:r>
          </a:p>
          <a:p>
            <a:pPr lvl="0">
              <a:buNone/>
            </a:pPr>
            <a:endParaRPr lang="en-US" sz="1400" dirty="0" smtClean="0"/>
          </a:p>
          <a:p>
            <a:pPr lvl="0"/>
            <a:r>
              <a:rPr lang="en-US" sz="1400" dirty="0" smtClean="0"/>
              <a:t>The funds will be released to States/UTs under two separate components of the NPCDCS i.e. (</a:t>
            </a:r>
            <a:r>
              <a:rPr lang="en-US" sz="1400" dirty="0" err="1" smtClean="0"/>
              <a:t>i</a:t>
            </a:r>
            <a:r>
              <a:rPr lang="en-US" sz="1400" dirty="0" smtClean="0"/>
              <a:t>) Cancer and (ii) Diabetes, Cardiovascular Diseases &amp; Stroke (DCS) </a:t>
            </a:r>
            <a:r>
              <a:rPr lang="en-US" sz="1400" b="1" dirty="0" smtClean="0">
                <a:solidFill>
                  <a:schemeClr val="accent1"/>
                </a:solidFill>
              </a:rPr>
              <a:t>through the State Health Society to carry out the activities at different levels as envisaged in the operational guidelines.</a:t>
            </a:r>
          </a:p>
          <a:p>
            <a:pPr lvl="0">
              <a:buNone/>
            </a:pPr>
            <a:endParaRPr lang="en-US" sz="1400" dirty="0" smtClean="0"/>
          </a:p>
          <a:p>
            <a:pPr lvl="0"/>
            <a:r>
              <a:rPr lang="en-US" sz="1400" dirty="0" smtClean="0"/>
              <a:t>Funds release from </a:t>
            </a:r>
            <a:r>
              <a:rPr lang="en-US" sz="1400" b="1" dirty="0" smtClean="0">
                <a:solidFill>
                  <a:schemeClr val="accent1"/>
                </a:solidFill>
              </a:rPr>
              <a:t>State to District Health Society would inter alia include funds for CHCs and Sub- </a:t>
            </a:r>
            <a:r>
              <a:rPr lang="en-US" sz="1400" b="1" dirty="0" err="1" smtClean="0">
                <a:solidFill>
                  <a:schemeClr val="accent1"/>
                </a:solidFill>
              </a:rPr>
              <a:t>centres</a:t>
            </a:r>
            <a:r>
              <a:rPr lang="en-US" sz="1400" b="1" dirty="0" smtClean="0">
                <a:solidFill>
                  <a:schemeClr val="accent1"/>
                </a:solidFill>
              </a:rPr>
              <a:t> to cover the entire District.</a:t>
            </a:r>
          </a:p>
          <a:p>
            <a:pPr lvl="0">
              <a:buNone/>
            </a:pPr>
            <a:endParaRPr lang="en-US" sz="1400" dirty="0" smtClean="0"/>
          </a:p>
          <a:p>
            <a:pPr lvl="0"/>
            <a:r>
              <a:rPr lang="en-US" sz="1400" dirty="0" smtClean="0"/>
              <a:t>State shall have the </a:t>
            </a:r>
            <a:r>
              <a:rPr lang="en-US" sz="1400" b="1" dirty="0" smtClean="0">
                <a:solidFill>
                  <a:schemeClr val="accent1"/>
                </a:solidFill>
              </a:rPr>
              <a:t>flexibility for inter-usability of funds from one component </a:t>
            </a:r>
            <a:r>
              <a:rPr lang="en-US" sz="1400" dirty="0" smtClean="0"/>
              <a:t>to another within the same group of diseases i.e. (</a:t>
            </a:r>
            <a:r>
              <a:rPr lang="en-US" sz="1400" dirty="0" err="1" smtClean="0"/>
              <a:t>i</a:t>
            </a:r>
            <a:r>
              <a:rPr lang="en-US" sz="1400" dirty="0" smtClean="0"/>
              <a:t>) Cancer and (ii) DCS, under intimation to the GOI, limited to a ceiling of 10%, in order to impart operational flexibility in implementation of these </a:t>
            </a:r>
            <a:r>
              <a:rPr lang="en-US" sz="1400" dirty="0" err="1" smtClean="0"/>
              <a:t>programmes</a:t>
            </a:r>
            <a:r>
              <a:rPr lang="en-US" sz="1400" dirty="0" smtClean="0"/>
              <a:t>.</a:t>
            </a:r>
          </a:p>
          <a:p>
            <a:pPr lvl="0">
              <a:buNone/>
            </a:pPr>
            <a:endParaRPr lang="en-US" sz="1400" dirty="0" smtClean="0"/>
          </a:p>
          <a:p>
            <a:pPr lvl="0"/>
            <a:r>
              <a:rPr lang="en-US" sz="1400" dirty="0" smtClean="0"/>
              <a:t>A </a:t>
            </a:r>
            <a:r>
              <a:rPr lang="en-US" sz="1400" b="1" dirty="0" smtClean="0">
                <a:solidFill>
                  <a:schemeClr val="accent1"/>
                </a:solidFill>
              </a:rPr>
              <a:t>separate bank account in a nationalized bank should be </a:t>
            </a:r>
            <a:r>
              <a:rPr lang="en-US" sz="1400" b="1" dirty="0" err="1" smtClean="0">
                <a:solidFill>
                  <a:schemeClr val="accent1"/>
                </a:solidFill>
              </a:rPr>
              <a:t>opned</a:t>
            </a:r>
            <a:r>
              <a:rPr lang="en-US" sz="1400" b="1" dirty="0" smtClean="0">
                <a:solidFill>
                  <a:schemeClr val="accent1"/>
                </a:solidFill>
              </a:rPr>
              <a:t> for each components of </a:t>
            </a:r>
            <a:r>
              <a:rPr lang="en-US" sz="1400" b="1" dirty="0" err="1" smtClean="0">
                <a:solidFill>
                  <a:schemeClr val="accent1"/>
                </a:solidFill>
              </a:rPr>
              <a:t>programme</a:t>
            </a:r>
            <a:r>
              <a:rPr lang="en-US" sz="1400" b="1" dirty="0" smtClean="0">
                <a:solidFill>
                  <a:schemeClr val="accent1"/>
                </a:solidFill>
              </a:rPr>
              <a:t>  </a:t>
            </a:r>
            <a:r>
              <a:rPr lang="en-US" sz="1400" dirty="0" smtClean="0"/>
              <a:t>for appropriate utilization of  funds.</a:t>
            </a:r>
          </a:p>
          <a:p>
            <a:pPr lvl="0">
              <a:buNone/>
            </a:pPr>
            <a:endParaRPr lang="en-US" sz="1400" dirty="0" smtClean="0"/>
          </a:p>
          <a:p>
            <a:pPr lvl="0"/>
            <a:r>
              <a:rPr lang="en-US" sz="1400" dirty="0" smtClean="0"/>
              <a:t>The Statement of Expenditure (SOE) and Utilization Certificate (UC) as per GFR shall be submitted separately for both the components.</a:t>
            </a:r>
          </a:p>
          <a:p>
            <a:endParaRPr lang="en-US" sz="1400" dirty="0" smtClean="0"/>
          </a:p>
          <a:p>
            <a:pPr>
              <a:buNone/>
            </a:pPr>
            <a:r>
              <a:rPr lang="en-US" sz="1400" b="1" dirty="0" smtClean="0"/>
              <a:t> Financial Assistance under NPCDCS</a:t>
            </a:r>
            <a:endParaRPr lang="en-US" sz="1400" dirty="0" smtClean="0"/>
          </a:p>
          <a:p>
            <a:r>
              <a:rPr lang="en-US" sz="1400" dirty="0" smtClean="0"/>
              <a:t>The funds will be released to </a:t>
            </a:r>
            <a:r>
              <a:rPr lang="en-US" sz="1400" b="1" dirty="0" smtClean="0">
                <a:solidFill>
                  <a:schemeClr val="accent1"/>
                </a:solidFill>
              </a:rPr>
              <a:t>Sub-Centre (SC), Community Health Centre (CHC), District and State facilities through NRHM structure.</a:t>
            </a:r>
          </a:p>
          <a:p>
            <a:endParaRPr lang="en-US" sz="1400" dirty="0" smtClean="0"/>
          </a:p>
          <a:p>
            <a:endParaRPr lang="en-US" sz="1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normAutofit/>
          </a:bodyPr>
          <a:lstStyle/>
          <a:p>
            <a:r>
              <a:rPr lang="en-US" sz="2800" dirty="0" smtClean="0"/>
              <a:t>         REFERENCES</a:t>
            </a:r>
            <a:endParaRPr lang="en-US" sz="2800" dirty="0"/>
          </a:p>
        </p:txBody>
      </p:sp>
      <p:sp>
        <p:nvSpPr>
          <p:cNvPr id="3" name="Content Placeholder 2"/>
          <p:cNvSpPr>
            <a:spLocks noGrp="1"/>
          </p:cNvSpPr>
          <p:nvPr>
            <p:ph idx="1"/>
          </p:nvPr>
        </p:nvSpPr>
        <p:spPr/>
        <p:txBody>
          <a:bodyPr>
            <a:normAutofit fontScale="85000" lnSpcReduction="20000"/>
          </a:bodyPr>
          <a:lstStyle/>
          <a:p>
            <a:pPr>
              <a:buNone/>
            </a:pPr>
            <a:r>
              <a:rPr lang="en-US" sz="1800" b="1" dirty="0" smtClean="0"/>
              <a:t> </a:t>
            </a:r>
            <a:endParaRPr lang="en-US" sz="1800" dirty="0" smtClean="0"/>
          </a:p>
          <a:p>
            <a:pPr lvl="0"/>
            <a:r>
              <a:rPr lang="en-US" sz="1800" b="1" dirty="0" smtClean="0"/>
              <a:t>2008-2013 Action Plan for the Global Strategy for the Prevention and Control of </a:t>
            </a:r>
            <a:r>
              <a:rPr lang="en-US" sz="1800" b="1" dirty="0" err="1" smtClean="0"/>
              <a:t>Noncommunicable</a:t>
            </a:r>
            <a:r>
              <a:rPr lang="en-US" sz="1800" b="1" dirty="0" smtClean="0"/>
              <a:t> Diseases. Geneva:WHO;2008</a:t>
            </a:r>
            <a:endParaRPr lang="en-US" sz="1800" dirty="0" smtClean="0"/>
          </a:p>
          <a:p>
            <a:endParaRPr lang="en-US" sz="1800" dirty="0" smtClean="0"/>
          </a:p>
          <a:p>
            <a:pPr lvl="0"/>
            <a:r>
              <a:rPr lang="en-US" sz="1800" b="1" dirty="0" smtClean="0"/>
              <a:t>NATIONAL PROGRAMME FOR PREVENTION AND CONTROL OF CANCER, DIABETES, CVD AND STROKE (NPCDCS) –Operational Guidelines, DGHS-MOHFW </a:t>
            </a:r>
            <a:endParaRPr lang="en-US" sz="1800" dirty="0" smtClean="0"/>
          </a:p>
          <a:p>
            <a:pPr>
              <a:buNone/>
            </a:pPr>
            <a:r>
              <a:rPr lang="en-US" sz="1800" b="1" dirty="0" smtClean="0"/>
              <a:t> </a:t>
            </a:r>
            <a:endParaRPr lang="en-US" sz="1800" dirty="0" smtClean="0"/>
          </a:p>
          <a:p>
            <a:pPr lvl="0"/>
            <a:r>
              <a:rPr lang="en-US" sz="1800" b="1" dirty="0" smtClean="0"/>
              <a:t>NATIONAL PROGRAMME FOR PREVENTION AND CONTROL OF CANCER, DIABETES, CVD AND STROKE (NPCDCS)- Manual for Medical Officer</a:t>
            </a:r>
            <a:endParaRPr lang="en-US" sz="1800" dirty="0" smtClean="0"/>
          </a:p>
          <a:p>
            <a:pPr>
              <a:buNone/>
            </a:pPr>
            <a:r>
              <a:rPr lang="en-US" sz="1800" b="1" dirty="0" smtClean="0"/>
              <a:t> </a:t>
            </a:r>
            <a:endParaRPr lang="en-US" sz="1800" dirty="0" smtClean="0"/>
          </a:p>
          <a:p>
            <a:pPr lvl="0"/>
            <a:r>
              <a:rPr lang="en-US" sz="1800" b="1" dirty="0" smtClean="0"/>
              <a:t>NCD REPORT –WHO:2010.Chapter 1 – Burden: mortality, morbidity and risk factors</a:t>
            </a:r>
            <a:endParaRPr lang="en-US" sz="1800" dirty="0" smtClean="0"/>
          </a:p>
          <a:p>
            <a:pPr>
              <a:buNone/>
            </a:pPr>
            <a:r>
              <a:rPr lang="en-US" sz="1800" b="1" dirty="0" smtClean="0"/>
              <a:t> </a:t>
            </a:r>
            <a:endParaRPr lang="en-US" sz="1800" dirty="0" smtClean="0"/>
          </a:p>
          <a:p>
            <a:pPr lvl="0"/>
            <a:r>
              <a:rPr lang="en-US" sz="1800" b="1" dirty="0" smtClean="0"/>
              <a:t>Health System Development :Primary Health care-Current Health Challenges and the way forward</a:t>
            </a:r>
            <a:endParaRPr lang="en-US" sz="1800" dirty="0" smtClean="0"/>
          </a:p>
          <a:p>
            <a:pPr>
              <a:buNone/>
            </a:pPr>
            <a:r>
              <a:rPr lang="en-US" sz="1800" b="1" dirty="0" smtClean="0"/>
              <a:t> </a:t>
            </a:r>
            <a:endParaRPr lang="en-US" sz="1800" dirty="0" smtClean="0"/>
          </a:p>
          <a:p>
            <a:pPr lvl="0"/>
            <a:r>
              <a:rPr lang="en-US" sz="1800" b="1" dirty="0" err="1" smtClean="0"/>
              <a:t>Kishore</a:t>
            </a:r>
            <a:r>
              <a:rPr lang="en-US" sz="1800" b="1" dirty="0" smtClean="0"/>
              <a:t> J .National Health </a:t>
            </a:r>
            <a:r>
              <a:rPr lang="en-US" sz="1800" b="1" dirty="0" err="1" smtClean="0"/>
              <a:t>Programmes</a:t>
            </a:r>
            <a:r>
              <a:rPr lang="en-US" sz="1800" b="1" dirty="0" smtClean="0"/>
              <a:t> of India. New Delhi :Century Publications, 2011 </a:t>
            </a:r>
            <a:endParaRPr lang="en-US" sz="1800" dirty="0" smtClean="0"/>
          </a:p>
          <a:p>
            <a:endParaRPr 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563562"/>
          </a:xfrm>
        </p:spPr>
        <p:txBody>
          <a:bodyPr>
            <a:noAutofit/>
          </a:bodyPr>
          <a:lstStyle/>
          <a:p>
            <a:r>
              <a:rPr lang="en-US" sz="2000" b="1" u="sng" dirty="0" smtClean="0"/>
              <a:t>Action Plan for the Global Strategy for the Prevention and Control of  </a:t>
            </a:r>
            <a:r>
              <a:rPr lang="en-US" sz="2000" b="1" u="sng" dirty="0" err="1" smtClean="0"/>
              <a:t>Noncommunicable</a:t>
            </a:r>
            <a:r>
              <a:rPr lang="en-US" sz="2000" b="1" u="sng" dirty="0" smtClean="0"/>
              <a:t> Diseases</a:t>
            </a:r>
            <a:r>
              <a:rPr lang="en-US" sz="2000" dirty="0" smtClean="0"/>
              <a:t/>
            </a:r>
            <a:br>
              <a:rPr lang="en-US" sz="2000" dirty="0" smtClean="0"/>
            </a:br>
            <a:endParaRPr lang="en-US" sz="2000" dirty="0"/>
          </a:p>
        </p:txBody>
      </p:sp>
      <p:sp>
        <p:nvSpPr>
          <p:cNvPr id="3" name="Content Placeholder 2"/>
          <p:cNvSpPr>
            <a:spLocks noGrp="1"/>
          </p:cNvSpPr>
          <p:nvPr>
            <p:ph idx="1"/>
          </p:nvPr>
        </p:nvSpPr>
        <p:spPr>
          <a:xfrm>
            <a:off x="1066800" y="990600"/>
            <a:ext cx="7620000" cy="5562600"/>
          </a:xfrm>
        </p:spPr>
        <p:txBody>
          <a:bodyPr>
            <a:normAutofit lnSpcReduction="10000"/>
          </a:bodyPr>
          <a:lstStyle/>
          <a:p>
            <a:pPr lvl="0"/>
            <a:r>
              <a:rPr lang="en-US" sz="1800" dirty="0" smtClean="0"/>
              <a:t>The common major risk factors for chronic diseases are the same for men and women : </a:t>
            </a:r>
            <a:r>
              <a:rPr lang="en-US" sz="1800" b="1" dirty="0" smtClean="0">
                <a:solidFill>
                  <a:schemeClr val="accent1"/>
                </a:solidFill>
              </a:rPr>
              <a:t>unhealthy diet, physical inactivity, and tobacco and alcohol use</a:t>
            </a:r>
            <a:r>
              <a:rPr lang="en-US" sz="1800" dirty="0" smtClean="0">
                <a:solidFill>
                  <a:schemeClr val="accent1"/>
                </a:solidFill>
              </a:rPr>
              <a:t>. </a:t>
            </a:r>
          </a:p>
          <a:p>
            <a:pPr lvl="0"/>
            <a:endParaRPr lang="en-US" sz="1800" dirty="0" smtClean="0"/>
          </a:p>
          <a:p>
            <a:r>
              <a:rPr lang="en-US" sz="1800" dirty="0" smtClean="0"/>
              <a:t>These risks, which are expressed through </a:t>
            </a:r>
            <a:r>
              <a:rPr lang="en-US" sz="1800" b="1" dirty="0" smtClean="0">
                <a:solidFill>
                  <a:schemeClr val="accent1"/>
                </a:solidFill>
              </a:rPr>
              <a:t>raised blood pressure, raised glucose concentrations in blood, abnormal concentrations of lipids in blood, overweight, obesity and consequences of harmful use of alcohol, are driven by underlying social, economic and environmental determinants of health</a:t>
            </a:r>
            <a:r>
              <a:rPr lang="en-US" sz="1800" dirty="0" smtClean="0">
                <a:solidFill>
                  <a:schemeClr val="accent1"/>
                </a:solidFill>
              </a:rPr>
              <a:t>. </a:t>
            </a:r>
            <a:r>
              <a:rPr lang="en-US" sz="1800" dirty="0" smtClean="0"/>
              <a:t>About 80% of premature heart disease and stroke, 80% of type 2 diabetes and 40% of cancers are preventable</a:t>
            </a:r>
          </a:p>
          <a:p>
            <a:endParaRPr lang="en-US" sz="1800" dirty="0" smtClean="0"/>
          </a:p>
          <a:p>
            <a:pPr lvl="0"/>
            <a:r>
              <a:rPr lang="en-US" sz="1800" dirty="0" smtClean="0"/>
              <a:t>The Secretariat drew up a draft action plan in order to guide Member States, the Secretariat and international partners in working towards the prevention and control of </a:t>
            </a:r>
            <a:r>
              <a:rPr lang="en-US" sz="1800" dirty="0" err="1" smtClean="0"/>
              <a:t>noncommunicable</a:t>
            </a:r>
            <a:r>
              <a:rPr lang="en-US" sz="1800" dirty="0" smtClean="0"/>
              <a:t> diseases. </a:t>
            </a:r>
          </a:p>
          <a:p>
            <a:pPr lvl="0">
              <a:buNone/>
            </a:pPr>
            <a:endParaRPr lang="en-US" sz="1800" dirty="0" smtClean="0"/>
          </a:p>
          <a:p>
            <a:pPr lvl="0"/>
            <a:r>
              <a:rPr lang="en-US" sz="1800" dirty="0" smtClean="0"/>
              <a:t>The draft plan was discussed by the Executive Board at its 122nd session in January 2008, and during an informal consultation with Member States, held in Geneva on 29 February 2008.</a:t>
            </a:r>
          </a:p>
          <a:p>
            <a:endParaRPr lang="en-US" sz="1800" dirty="0" smtClean="0"/>
          </a:p>
          <a:p>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543800" cy="838200"/>
          </a:xfrm>
        </p:spPr>
        <p:txBody>
          <a:bodyPr>
            <a:normAutofit/>
          </a:bodyPr>
          <a:lstStyle/>
          <a:p>
            <a:r>
              <a:rPr lang="en-US" sz="2400" b="1" dirty="0" smtClean="0"/>
              <a:t>OBJECTIVES OF THE GLOBAL PLAN</a:t>
            </a:r>
            <a:r>
              <a:rPr lang="en-US" sz="2400" dirty="0" smtClean="0"/>
              <a:t/>
            </a:r>
            <a:br>
              <a:rPr lang="en-US" sz="2400" dirty="0" smtClean="0"/>
            </a:br>
            <a:endParaRPr lang="en-US" sz="2400" dirty="0"/>
          </a:p>
        </p:txBody>
      </p:sp>
      <p:sp>
        <p:nvSpPr>
          <p:cNvPr id="3" name="Content Placeholder 2"/>
          <p:cNvSpPr>
            <a:spLocks noGrp="1"/>
          </p:cNvSpPr>
          <p:nvPr>
            <p:ph idx="1"/>
          </p:nvPr>
        </p:nvSpPr>
        <p:spPr>
          <a:xfrm>
            <a:off x="1219200" y="381000"/>
            <a:ext cx="7620000" cy="6172200"/>
          </a:xfrm>
        </p:spPr>
        <p:txBody>
          <a:bodyPr>
            <a:normAutofit fontScale="77500" lnSpcReduction="20000"/>
          </a:bodyPr>
          <a:lstStyle/>
          <a:p>
            <a:pPr>
              <a:buNone/>
            </a:pPr>
            <a:r>
              <a:rPr lang="en-US" sz="1600" dirty="0" smtClean="0"/>
              <a:t> </a:t>
            </a:r>
          </a:p>
          <a:p>
            <a:pPr>
              <a:buNone/>
            </a:pPr>
            <a:r>
              <a:rPr lang="en-US" sz="1600" b="1" dirty="0" smtClean="0"/>
              <a:t> </a:t>
            </a:r>
            <a:endParaRPr lang="en-US" sz="1600" dirty="0" smtClean="0"/>
          </a:p>
          <a:p>
            <a:pPr>
              <a:buNone/>
            </a:pPr>
            <a:r>
              <a:rPr lang="en-US" sz="1900" b="1" dirty="0" smtClean="0"/>
              <a:t>1.To </a:t>
            </a:r>
            <a:r>
              <a:rPr lang="en-US" sz="1900" b="1" dirty="0" smtClean="0">
                <a:solidFill>
                  <a:schemeClr val="accent1"/>
                </a:solidFill>
              </a:rPr>
              <a:t>raise the priority accorded to </a:t>
            </a:r>
            <a:r>
              <a:rPr lang="en-US" sz="1900" b="1" dirty="0" err="1" smtClean="0">
                <a:solidFill>
                  <a:schemeClr val="accent1"/>
                </a:solidFill>
              </a:rPr>
              <a:t>noncommunicable</a:t>
            </a:r>
            <a:r>
              <a:rPr lang="en-US" sz="1900" b="1" dirty="0" smtClean="0">
                <a:solidFill>
                  <a:schemeClr val="accent1"/>
                </a:solidFill>
              </a:rPr>
              <a:t> disease in development work</a:t>
            </a:r>
            <a:endParaRPr lang="en-US" sz="1900" dirty="0" smtClean="0">
              <a:solidFill>
                <a:schemeClr val="accent1"/>
              </a:solidFill>
            </a:endParaRPr>
          </a:p>
          <a:p>
            <a:pPr>
              <a:buNone/>
            </a:pPr>
            <a:r>
              <a:rPr lang="en-US" sz="1900" b="1" dirty="0" smtClean="0">
                <a:solidFill>
                  <a:schemeClr val="accent1"/>
                </a:solidFill>
              </a:rPr>
              <a:t>at global and national levels, and to integrate prevention and control of such</a:t>
            </a:r>
            <a:endParaRPr lang="en-US" sz="1900" dirty="0" smtClean="0">
              <a:solidFill>
                <a:schemeClr val="accent1"/>
              </a:solidFill>
            </a:endParaRPr>
          </a:p>
          <a:p>
            <a:pPr>
              <a:buNone/>
            </a:pPr>
            <a:r>
              <a:rPr lang="en-US" sz="1900" b="1" dirty="0" smtClean="0">
                <a:solidFill>
                  <a:schemeClr val="accent1"/>
                </a:solidFill>
              </a:rPr>
              <a:t>diseases into policies across all government </a:t>
            </a:r>
            <a:r>
              <a:rPr lang="en-US" sz="1900" b="1" dirty="0" smtClean="0"/>
              <a:t>departments.</a:t>
            </a:r>
            <a:endParaRPr lang="en-US" sz="1900" dirty="0" smtClean="0"/>
          </a:p>
          <a:p>
            <a:pPr>
              <a:buNone/>
            </a:pPr>
            <a:r>
              <a:rPr lang="en-US" sz="1900" b="1" dirty="0" smtClean="0"/>
              <a:t> </a:t>
            </a:r>
            <a:endParaRPr lang="en-US" sz="1900" dirty="0" smtClean="0"/>
          </a:p>
          <a:p>
            <a:pPr>
              <a:buNone/>
            </a:pPr>
            <a:r>
              <a:rPr lang="en-US" sz="1900" b="1" dirty="0" smtClean="0"/>
              <a:t> </a:t>
            </a:r>
            <a:endParaRPr lang="en-US" sz="1900" dirty="0" smtClean="0"/>
          </a:p>
          <a:p>
            <a:pPr>
              <a:buNone/>
            </a:pPr>
            <a:r>
              <a:rPr lang="en-US" sz="1900" b="1" dirty="0" smtClean="0"/>
              <a:t>2.To </a:t>
            </a:r>
            <a:r>
              <a:rPr lang="en-US" sz="1900" b="1" dirty="0" smtClean="0">
                <a:solidFill>
                  <a:schemeClr val="accent1"/>
                </a:solidFill>
              </a:rPr>
              <a:t>establish and strengthen national policies and plans for the prevention and</a:t>
            </a:r>
            <a:endParaRPr lang="en-US" sz="1900" dirty="0" smtClean="0">
              <a:solidFill>
                <a:schemeClr val="accent1"/>
              </a:solidFill>
            </a:endParaRPr>
          </a:p>
          <a:p>
            <a:pPr>
              <a:buNone/>
            </a:pPr>
            <a:r>
              <a:rPr lang="en-US" sz="1900" b="1" dirty="0" smtClean="0">
                <a:solidFill>
                  <a:schemeClr val="accent1"/>
                </a:solidFill>
              </a:rPr>
              <a:t>control</a:t>
            </a:r>
            <a:r>
              <a:rPr lang="en-US" sz="1900" b="1" dirty="0" smtClean="0"/>
              <a:t> of </a:t>
            </a:r>
            <a:r>
              <a:rPr lang="en-US" sz="1900" b="1" dirty="0" err="1" smtClean="0"/>
              <a:t>noncommunicable</a:t>
            </a:r>
            <a:r>
              <a:rPr lang="en-US" sz="1900" b="1" dirty="0" smtClean="0"/>
              <a:t> diseases</a:t>
            </a:r>
            <a:endParaRPr lang="en-US" sz="1900" dirty="0" smtClean="0"/>
          </a:p>
          <a:p>
            <a:pPr>
              <a:buNone/>
            </a:pPr>
            <a:r>
              <a:rPr lang="en-US" sz="1900" b="1" dirty="0" smtClean="0"/>
              <a:t> </a:t>
            </a:r>
            <a:endParaRPr lang="en-US" sz="1900" dirty="0" smtClean="0"/>
          </a:p>
          <a:p>
            <a:pPr>
              <a:buNone/>
            </a:pPr>
            <a:r>
              <a:rPr lang="en-US" sz="1900" b="1" dirty="0" smtClean="0"/>
              <a:t>3. To </a:t>
            </a:r>
            <a:r>
              <a:rPr lang="en-US" sz="1900" b="1" dirty="0" smtClean="0">
                <a:solidFill>
                  <a:schemeClr val="accent1"/>
                </a:solidFill>
              </a:rPr>
              <a:t>promote interventions to reduce the main shared modifiable risk factors </a:t>
            </a:r>
            <a:r>
              <a:rPr lang="en-US" sz="1900" b="1" dirty="0" smtClean="0"/>
              <a:t>for</a:t>
            </a:r>
            <a:endParaRPr lang="en-US" sz="1900" dirty="0" smtClean="0"/>
          </a:p>
          <a:p>
            <a:pPr>
              <a:buNone/>
            </a:pPr>
            <a:r>
              <a:rPr lang="en-US" sz="1900" b="1" dirty="0" err="1" smtClean="0"/>
              <a:t>noncommunicable</a:t>
            </a:r>
            <a:r>
              <a:rPr lang="en-US" sz="1900" b="1" dirty="0" smtClean="0"/>
              <a:t> diseases: </a:t>
            </a:r>
            <a:r>
              <a:rPr lang="en-US" sz="1900" b="1" dirty="0" smtClean="0">
                <a:solidFill>
                  <a:schemeClr val="accent1"/>
                </a:solidFill>
              </a:rPr>
              <a:t>tobacco use, unhealthy diets, physical inactivity and</a:t>
            </a:r>
            <a:endParaRPr lang="en-US" sz="1900" dirty="0" smtClean="0">
              <a:solidFill>
                <a:schemeClr val="accent1"/>
              </a:solidFill>
            </a:endParaRPr>
          </a:p>
          <a:p>
            <a:pPr>
              <a:buNone/>
            </a:pPr>
            <a:r>
              <a:rPr lang="en-US" sz="1900" b="1" dirty="0" smtClean="0">
                <a:solidFill>
                  <a:schemeClr val="accent1"/>
                </a:solidFill>
              </a:rPr>
              <a:t>harmful use of alcohol</a:t>
            </a:r>
            <a:endParaRPr lang="en-US" sz="1900" dirty="0" smtClean="0">
              <a:solidFill>
                <a:schemeClr val="accent1"/>
              </a:solidFill>
            </a:endParaRPr>
          </a:p>
          <a:p>
            <a:pPr>
              <a:buNone/>
            </a:pPr>
            <a:r>
              <a:rPr lang="en-US" sz="1900" b="1" dirty="0" smtClean="0"/>
              <a:t> </a:t>
            </a:r>
            <a:endParaRPr lang="en-US" sz="1900" dirty="0" smtClean="0"/>
          </a:p>
          <a:p>
            <a:pPr>
              <a:buNone/>
            </a:pPr>
            <a:r>
              <a:rPr lang="en-US" sz="1900" b="1" dirty="0" smtClean="0"/>
              <a:t>4.To </a:t>
            </a:r>
            <a:r>
              <a:rPr lang="en-US" sz="1900" b="1" dirty="0" smtClean="0">
                <a:solidFill>
                  <a:schemeClr val="accent1"/>
                </a:solidFill>
              </a:rPr>
              <a:t>promote research for the prevention and control </a:t>
            </a:r>
            <a:r>
              <a:rPr lang="en-US" sz="1900" b="1" dirty="0" smtClean="0"/>
              <a:t>of </a:t>
            </a:r>
            <a:r>
              <a:rPr lang="en-US" sz="1900" b="1" dirty="0" err="1" smtClean="0"/>
              <a:t>noncommunicable</a:t>
            </a:r>
            <a:r>
              <a:rPr lang="en-US" sz="1900" b="1" dirty="0" smtClean="0"/>
              <a:t> diseases</a:t>
            </a:r>
            <a:endParaRPr lang="en-US" sz="1900" dirty="0" smtClean="0"/>
          </a:p>
          <a:p>
            <a:pPr>
              <a:buNone/>
            </a:pPr>
            <a:r>
              <a:rPr lang="en-US" sz="1900" b="1" dirty="0" smtClean="0"/>
              <a:t> </a:t>
            </a:r>
            <a:endParaRPr lang="en-US" sz="1900" dirty="0" smtClean="0"/>
          </a:p>
          <a:p>
            <a:pPr>
              <a:buNone/>
            </a:pPr>
            <a:r>
              <a:rPr lang="en-US" sz="1900" b="1" dirty="0" smtClean="0"/>
              <a:t>5.To </a:t>
            </a:r>
            <a:r>
              <a:rPr lang="en-US" sz="1900" b="1" dirty="0" smtClean="0">
                <a:solidFill>
                  <a:schemeClr val="accent1"/>
                </a:solidFill>
              </a:rPr>
              <a:t>promote partnerships for the prevention and control</a:t>
            </a:r>
            <a:r>
              <a:rPr lang="en-US" sz="1900" b="1" dirty="0" smtClean="0"/>
              <a:t> of </a:t>
            </a:r>
            <a:r>
              <a:rPr lang="en-US" sz="1900" b="1" dirty="0" err="1" smtClean="0"/>
              <a:t>noncommunicable</a:t>
            </a:r>
            <a:r>
              <a:rPr lang="en-US" sz="1900" b="1" dirty="0" smtClean="0"/>
              <a:t> diseases</a:t>
            </a:r>
            <a:endParaRPr lang="en-US" sz="1900" dirty="0" smtClean="0"/>
          </a:p>
          <a:p>
            <a:pPr>
              <a:buNone/>
            </a:pPr>
            <a:r>
              <a:rPr lang="en-US" sz="1900" b="1" dirty="0" smtClean="0"/>
              <a:t> </a:t>
            </a:r>
            <a:endParaRPr lang="en-US" sz="1900" dirty="0" smtClean="0"/>
          </a:p>
          <a:p>
            <a:pPr>
              <a:buNone/>
            </a:pPr>
            <a:r>
              <a:rPr lang="en-US" sz="1900" b="1" dirty="0" smtClean="0"/>
              <a:t>6. To </a:t>
            </a:r>
            <a:r>
              <a:rPr lang="en-US" sz="1900" b="1" dirty="0" smtClean="0">
                <a:solidFill>
                  <a:schemeClr val="accent1"/>
                </a:solidFill>
              </a:rPr>
              <a:t>monitor </a:t>
            </a:r>
            <a:r>
              <a:rPr lang="en-US" sz="1900" b="1" dirty="0" err="1" smtClean="0">
                <a:solidFill>
                  <a:schemeClr val="accent1"/>
                </a:solidFill>
              </a:rPr>
              <a:t>noncommunicable</a:t>
            </a:r>
            <a:r>
              <a:rPr lang="en-US" sz="1900" b="1" dirty="0" smtClean="0">
                <a:solidFill>
                  <a:schemeClr val="accent1"/>
                </a:solidFill>
              </a:rPr>
              <a:t> diseases and their determinants and evaluate</a:t>
            </a:r>
            <a:endParaRPr lang="en-US" sz="1900" dirty="0" smtClean="0">
              <a:solidFill>
                <a:schemeClr val="accent1"/>
              </a:solidFill>
            </a:endParaRPr>
          </a:p>
          <a:p>
            <a:pPr>
              <a:buNone/>
            </a:pPr>
            <a:r>
              <a:rPr lang="en-US" sz="1900" b="1" dirty="0" smtClean="0"/>
              <a:t>progress at the national, regional and global levels</a:t>
            </a:r>
            <a:endParaRPr lang="en-US" sz="1900" dirty="0" smtClean="0"/>
          </a:p>
          <a:p>
            <a:pPr>
              <a:buNone/>
            </a:pPr>
            <a:r>
              <a:rPr lang="en-US" sz="1900" b="1" dirty="0" smtClean="0"/>
              <a:t> </a:t>
            </a:r>
            <a:endParaRPr lang="en-US" sz="1900" dirty="0" smtClean="0"/>
          </a:p>
          <a:p>
            <a:pPr>
              <a:buNone/>
            </a:pPr>
            <a:r>
              <a:rPr lang="en-US" sz="1600" dirty="0" smtClean="0"/>
              <a:t> </a:t>
            </a:r>
          </a:p>
          <a:p>
            <a:endParaRPr 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28601"/>
            <a:ext cx="7315200" cy="457199"/>
          </a:xfrm>
        </p:spPr>
        <p:txBody>
          <a:bodyPr>
            <a:noAutofit/>
          </a:bodyPr>
          <a:lstStyle/>
          <a:p>
            <a:r>
              <a:rPr lang="en-US" sz="2800" b="1" dirty="0" smtClean="0"/>
              <a:t>CANCERS</a:t>
            </a:r>
            <a:endParaRPr lang="en-US" sz="2800" dirty="0"/>
          </a:p>
        </p:txBody>
      </p:sp>
      <p:sp>
        <p:nvSpPr>
          <p:cNvPr id="3" name="Subtitle 2"/>
          <p:cNvSpPr>
            <a:spLocks noGrp="1"/>
          </p:cNvSpPr>
          <p:nvPr>
            <p:ph type="subTitle" idx="1"/>
          </p:nvPr>
        </p:nvSpPr>
        <p:spPr>
          <a:xfrm>
            <a:off x="1143000" y="1143000"/>
            <a:ext cx="7543800" cy="5257800"/>
          </a:xfrm>
        </p:spPr>
        <p:txBody>
          <a:bodyPr>
            <a:normAutofit/>
          </a:bodyPr>
          <a:lstStyle/>
          <a:p>
            <a:pPr algn="l"/>
            <a:r>
              <a:rPr lang="en-US" sz="2000" dirty="0" smtClean="0">
                <a:solidFill>
                  <a:schemeClr val="tx1"/>
                </a:solidFill>
              </a:rPr>
              <a:t>Cancer is a leading cause of death group worldwide and accounted for 7.4 million deaths (around 13% of all deaths) in 2004.</a:t>
            </a:r>
          </a:p>
          <a:p>
            <a:pPr algn="l"/>
            <a:r>
              <a:rPr lang="en-US" sz="2000" dirty="0" smtClean="0">
                <a:solidFill>
                  <a:schemeClr val="tx1"/>
                </a:solidFill>
              </a:rPr>
              <a:t> The main types of cancer are:</a:t>
            </a:r>
          </a:p>
          <a:p>
            <a:pPr algn="l"/>
            <a:r>
              <a:rPr lang="en-US" sz="2000" dirty="0" smtClean="0">
                <a:solidFill>
                  <a:schemeClr val="tx1"/>
                </a:solidFill>
              </a:rPr>
              <a:t>• Lung (1.3 million deaths/year)</a:t>
            </a:r>
          </a:p>
          <a:p>
            <a:pPr algn="l"/>
            <a:r>
              <a:rPr lang="en-US" sz="2000" dirty="0" smtClean="0">
                <a:solidFill>
                  <a:schemeClr val="tx1"/>
                </a:solidFill>
              </a:rPr>
              <a:t>• Stomach (803,000 deaths)</a:t>
            </a:r>
          </a:p>
          <a:p>
            <a:pPr algn="l"/>
            <a:r>
              <a:rPr lang="en-US" sz="2000" dirty="0" smtClean="0">
                <a:solidFill>
                  <a:schemeClr val="tx1"/>
                </a:solidFill>
              </a:rPr>
              <a:t>• Colorectal (639,000 deaths)</a:t>
            </a:r>
          </a:p>
          <a:p>
            <a:pPr algn="l"/>
            <a:r>
              <a:rPr lang="en-US" sz="2000" dirty="0" smtClean="0">
                <a:solidFill>
                  <a:schemeClr val="tx1"/>
                </a:solidFill>
              </a:rPr>
              <a:t>• Liver (610,000 deaths)</a:t>
            </a:r>
          </a:p>
          <a:p>
            <a:pPr algn="l"/>
            <a:r>
              <a:rPr lang="en-US" sz="2000" dirty="0" smtClean="0">
                <a:solidFill>
                  <a:schemeClr val="tx1"/>
                </a:solidFill>
              </a:rPr>
              <a:t>• Breast (519,000 deaths)</a:t>
            </a:r>
          </a:p>
          <a:p>
            <a:pPr algn="l"/>
            <a:r>
              <a:rPr lang="en-US" sz="2000" dirty="0" smtClean="0">
                <a:solidFill>
                  <a:schemeClr val="tx1"/>
                </a:solidFill>
              </a:rPr>
              <a:t>More than 70% of all cancer deaths occurred in low- and middle-income countries. </a:t>
            </a:r>
          </a:p>
          <a:p>
            <a:pPr algn="l"/>
            <a:r>
              <a:rPr lang="en-US" sz="2000" dirty="0" smtClean="0">
                <a:solidFill>
                  <a:schemeClr val="tx1"/>
                </a:solidFill>
              </a:rPr>
              <a:t>Deaths from cancer worldwide are projected to continue rising, with an estimated 11.5 million deaths in 2030.</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81001"/>
            <a:ext cx="7086600" cy="533399"/>
          </a:xfrm>
        </p:spPr>
        <p:txBody>
          <a:bodyPr>
            <a:normAutofit/>
          </a:bodyPr>
          <a:lstStyle/>
          <a:p>
            <a:r>
              <a:rPr lang="en-US" sz="2800" dirty="0" smtClean="0"/>
              <a:t>DIABETES</a:t>
            </a:r>
            <a:endParaRPr lang="en-US" sz="2800" dirty="0"/>
          </a:p>
        </p:txBody>
      </p:sp>
      <p:sp>
        <p:nvSpPr>
          <p:cNvPr id="3" name="Subtitle 2"/>
          <p:cNvSpPr>
            <a:spLocks noGrp="1"/>
          </p:cNvSpPr>
          <p:nvPr>
            <p:ph type="subTitle" idx="1"/>
          </p:nvPr>
        </p:nvSpPr>
        <p:spPr>
          <a:xfrm>
            <a:off x="1371600" y="1295400"/>
            <a:ext cx="7086600" cy="5029200"/>
          </a:xfrm>
        </p:spPr>
        <p:txBody>
          <a:bodyPr>
            <a:normAutofit/>
          </a:bodyPr>
          <a:lstStyle/>
          <a:p>
            <a:pPr algn="l"/>
            <a:r>
              <a:rPr lang="en-US" sz="2000" b="1" dirty="0" smtClean="0">
                <a:solidFill>
                  <a:schemeClr val="tx1"/>
                </a:solidFill>
              </a:rPr>
              <a:t>How significant is the problem?</a:t>
            </a:r>
          </a:p>
          <a:p>
            <a:pPr algn="l"/>
            <a:r>
              <a:rPr lang="en-US" sz="2000" dirty="0" smtClean="0">
                <a:solidFill>
                  <a:schemeClr val="tx1"/>
                </a:solidFill>
              </a:rPr>
              <a:t>• More than 220 million people worldwide diabetes had in 2004.</a:t>
            </a:r>
          </a:p>
          <a:p>
            <a:pPr algn="l"/>
            <a:r>
              <a:rPr lang="en-US" sz="2000" dirty="0" smtClean="0">
                <a:solidFill>
                  <a:schemeClr val="tx1"/>
                </a:solidFill>
              </a:rPr>
              <a:t>• WHO projects that diabetes deaths will double between 2005 and 2030.</a:t>
            </a:r>
          </a:p>
          <a:p>
            <a:pPr algn="l"/>
            <a:r>
              <a:rPr lang="en-US" sz="2000" dirty="0" smtClean="0">
                <a:solidFill>
                  <a:schemeClr val="tx1"/>
                </a:solidFill>
              </a:rPr>
              <a:t>• Almost half of diabetes deaths occur in people under the age of 70 years.</a:t>
            </a:r>
          </a:p>
          <a:p>
            <a:pPr algn="l"/>
            <a:r>
              <a:rPr lang="en-US" sz="2000" dirty="0" smtClean="0">
                <a:solidFill>
                  <a:schemeClr val="tx1"/>
                </a:solidFill>
              </a:rPr>
              <a:t>• Almost 80% of diabetes deaths occur in low and middle-income countries.</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
            <a:ext cx="7391400" cy="609599"/>
          </a:xfrm>
        </p:spPr>
        <p:txBody>
          <a:bodyPr>
            <a:normAutofit/>
          </a:bodyPr>
          <a:lstStyle/>
          <a:p>
            <a:r>
              <a:rPr lang="en-US" sz="2000" b="1" dirty="0" smtClean="0"/>
              <a:t>CARDIOVASCULAR  DISEASES</a:t>
            </a:r>
            <a:endParaRPr lang="en-US" sz="2000" b="1" dirty="0"/>
          </a:p>
        </p:txBody>
      </p:sp>
      <p:sp>
        <p:nvSpPr>
          <p:cNvPr id="3" name="Subtitle 2"/>
          <p:cNvSpPr>
            <a:spLocks noGrp="1"/>
          </p:cNvSpPr>
          <p:nvPr>
            <p:ph type="subTitle" idx="1"/>
          </p:nvPr>
        </p:nvSpPr>
        <p:spPr>
          <a:xfrm>
            <a:off x="990600" y="914400"/>
            <a:ext cx="7848600" cy="5638800"/>
          </a:xfrm>
        </p:spPr>
        <p:txBody>
          <a:bodyPr>
            <a:normAutofit fontScale="85000" lnSpcReduction="20000"/>
          </a:bodyPr>
          <a:lstStyle/>
          <a:p>
            <a:pPr algn="l"/>
            <a:r>
              <a:rPr lang="en-US" sz="2000" dirty="0" smtClean="0">
                <a:solidFill>
                  <a:schemeClr val="tx1"/>
                </a:solidFill>
              </a:rPr>
              <a:t> Cardiovascular diseases include:</a:t>
            </a:r>
          </a:p>
          <a:p>
            <a:pPr algn="l"/>
            <a:r>
              <a:rPr lang="en-US" sz="2000" dirty="0" smtClean="0">
                <a:solidFill>
                  <a:schemeClr val="tx1"/>
                </a:solidFill>
              </a:rPr>
              <a:t>• coronary heart disease (heart attacks),</a:t>
            </a:r>
          </a:p>
          <a:p>
            <a:pPr algn="l"/>
            <a:r>
              <a:rPr lang="en-US" sz="2000" dirty="0" smtClean="0">
                <a:solidFill>
                  <a:schemeClr val="tx1"/>
                </a:solidFill>
              </a:rPr>
              <a:t>• </a:t>
            </a:r>
            <a:r>
              <a:rPr lang="en-US" sz="2000" dirty="0" err="1" smtClean="0">
                <a:solidFill>
                  <a:schemeClr val="tx1"/>
                </a:solidFill>
              </a:rPr>
              <a:t>Cerebrovascular</a:t>
            </a:r>
            <a:r>
              <a:rPr lang="en-US" sz="2000" dirty="0" smtClean="0">
                <a:solidFill>
                  <a:schemeClr val="tx1"/>
                </a:solidFill>
              </a:rPr>
              <a:t> disease (Stroke)</a:t>
            </a:r>
          </a:p>
          <a:p>
            <a:pPr algn="l"/>
            <a:r>
              <a:rPr lang="en-US" sz="2000" dirty="0" smtClean="0">
                <a:solidFill>
                  <a:schemeClr val="tx1"/>
                </a:solidFill>
              </a:rPr>
              <a:t>• raised blood pressure (hypertension),</a:t>
            </a:r>
          </a:p>
          <a:p>
            <a:pPr algn="l"/>
            <a:r>
              <a:rPr lang="en-US" sz="2000" dirty="0" smtClean="0">
                <a:solidFill>
                  <a:schemeClr val="tx1"/>
                </a:solidFill>
              </a:rPr>
              <a:t>• peripheral artery disease,</a:t>
            </a:r>
          </a:p>
          <a:p>
            <a:pPr algn="l"/>
            <a:r>
              <a:rPr lang="en-US" sz="2000" dirty="0" smtClean="0">
                <a:solidFill>
                  <a:schemeClr val="tx1"/>
                </a:solidFill>
              </a:rPr>
              <a:t>• rheumatic heart disease,</a:t>
            </a:r>
          </a:p>
          <a:p>
            <a:pPr algn="l"/>
            <a:r>
              <a:rPr lang="en-US" sz="2000" dirty="0" smtClean="0">
                <a:solidFill>
                  <a:schemeClr val="tx1"/>
                </a:solidFill>
              </a:rPr>
              <a:t>• congenital heart disease, and</a:t>
            </a:r>
          </a:p>
          <a:p>
            <a:pPr algn="l"/>
            <a:r>
              <a:rPr lang="en-US" sz="2000" dirty="0" smtClean="0">
                <a:solidFill>
                  <a:schemeClr val="tx1"/>
                </a:solidFill>
              </a:rPr>
              <a:t>• heart failure.</a:t>
            </a:r>
          </a:p>
          <a:p>
            <a:pPr algn="l">
              <a:buFont typeface="Arial" pitchFamily="34" charset="0"/>
              <a:buChar char="•"/>
            </a:pPr>
            <a:endParaRPr lang="en-US" sz="2000" dirty="0" smtClean="0">
              <a:solidFill>
                <a:schemeClr val="tx1"/>
              </a:solidFill>
            </a:endParaRPr>
          </a:p>
          <a:p>
            <a:pPr algn="l">
              <a:buFont typeface="Arial" pitchFamily="34" charset="0"/>
              <a:buChar char="•"/>
            </a:pPr>
            <a:r>
              <a:rPr lang="en-US" sz="2000" dirty="0" smtClean="0">
                <a:solidFill>
                  <a:schemeClr val="tx1"/>
                </a:solidFill>
              </a:rPr>
              <a:t> </a:t>
            </a:r>
            <a:r>
              <a:rPr lang="en-US" sz="2000" b="1" dirty="0" smtClean="0">
                <a:solidFill>
                  <a:schemeClr val="accent1"/>
                </a:solidFill>
              </a:rPr>
              <a:t>Globally, cardiovascular diseases are the number one cause of death and they are projected to remain so. An estimated 17 million people died from cardiovascular disease in 2005, representing 30% of all global deaths.</a:t>
            </a:r>
          </a:p>
          <a:p>
            <a:pPr algn="l"/>
            <a:endParaRPr lang="en-US" sz="2000" dirty="0" smtClean="0">
              <a:solidFill>
                <a:schemeClr val="tx1"/>
              </a:solidFill>
            </a:endParaRPr>
          </a:p>
          <a:p>
            <a:pPr algn="l">
              <a:buFont typeface="Arial" pitchFamily="34" charset="0"/>
              <a:buChar char="•"/>
            </a:pPr>
            <a:r>
              <a:rPr lang="en-US" sz="2000" dirty="0" smtClean="0">
                <a:solidFill>
                  <a:schemeClr val="tx1"/>
                </a:solidFill>
              </a:rPr>
              <a:t> Of these deaths, 7.2 million were due to heart attacks and 5.7 million due to stroke. </a:t>
            </a:r>
          </a:p>
          <a:p>
            <a:pPr algn="l"/>
            <a:endParaRPr lang="en-US" sz="2000" dirty="0" smtClean="0">
              <a:solidFill>
                <a:schemeClr val="tx1"/>
              </a:solidFill>
            </a:endParaRPr>
          </a:p>
          <a:p>
            <a:pPr algn="l">
              <a:buFont typeface="Arial" pitchFamily="34" charset="0"/>
              <a:buChar char="•"/>
            </a:pPr>
            <a:r>
              <a:rPr lang="en-US" sz="2000" dirty="0" smtClean="0">
                <a:solidFill>
                  <a:schemeClr val="tx1"/>
                </a:solidFill>
              </a:rPr>
              <a:t> About 80% of these deaths occurred in low- and middle income countries.</a:t>
            </a:r>
          </a:p>
          <a:p>
            <a:pPr algn="l"/>
            <a:endParaRPr lang="en-US" sz="2000" dirty="0" smtClean="0">
              <a:solidFill>
                <a:schemeClr val="tx1"/>
              </a:solidFill>
            </a:endParaRPr>
          </a:p>
          <a:p>
            <a:pPr algn="l">
              <a:buFont typeface="Arial" pitchFamily="34" charset="0"/>
              <a:buChar char="•"/>
            </a:pPr>
            <a:r>
              <a:rPr lang="en-US" sz="2000" dirty="0" smtClean="0">
                <a:solidFill>
                  <a:schemeClr val="tx1"/>
                </a:solidFill>
              </a:rPr>
              <a:t> If current trends are allowed to continue, by 2030 an estimated 23.6 million</a:t>
            </a:r>
          </a:p>
          <a:p>
            <a:pPr algn="l"/>
            <a:r>
              <a:rPr lang="en-US" sz="2000" dirty="0" smtClean="0">
                <a:solidFill>
                  <a:schemeClr val="tx1"/>
                </a:solidFill>
              </a:rPr>
              <a:t>people will die from cardiovascular disease (mainly from heart attacks and strokes)</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304800"/>
          </a:xfrm>
        </p:spPr>
        <p:txBody>
          <a:bodyPr>
            <a:normAutofit fontScale="90000"/>
          </a:bodyPr>
          <a:lstStyle/>
          <a:p>
            <a:pPr lvl="0"/>
            <a:r>
              <a:rPr lang="en-US" sz="2200" b="1" dirty="0" smtClean="0"/>
              <a:t>                                           </a:t>
            </a:r>
            <a:br>
              <a:rPr lang="en-US" sz="2200" b="1" dirty="0" smtClean="0"/>
            </a:br>
            <a:r>
              <a:rPr lang="en-US" sz="2200" b="1" dirty="0" smtClean="0"/>
              <a:t/>
            </a:r>
            <a:br>
              <a:rPr lang="en-US" sz="2200" b="1" dirty="0" smtClean="0"/>
            </a:br>
            <a:r>
              <a:rPr lang="en-US" sz="2200" b="1" dirty="0" smtClean="0"/>
              <a:t>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NPCDCS</a:t>
            </a:r>
            <a:r>
              <a:rPr lang="en-US" sz="2800" b="1" dirty="0" smtClean="0"/>
              <a:t/>
            </a:r>
            <a:br>
              <a:rPr lang="en-US" sz="2800" b="1" dirty="0" smtClean="0"/>
            </a:br>
            <a:endParaRPr lang="en-US" sz="2800" b="1" dirty="0"/>
          </a:p>
        </p:txBody>
      </p:sp>
      <p:sp>
        <p:nvSpPr>
          <p:cNvPr id="3" name="Subtitle 2"/>
          <p:cNvSpPr>
            <a:spLocks noGrp="1"/>
          </p:cNvSpPr>
          <p:nvPr>
            <p:ph type="subTitle" idx="1"/>
          </p:nvPr>
        </p:nvSpPr>
        <p:spPr>
          <a:xfrm>
            <a:off x="990600" y="609600"/>
            <a:ext cx="7696200" cy="6019800"/>
          </a:xfrm>
        </p:spPr>
        <p:txBody>
          <a:bodyPr>
            <a:normAutofit/>
          </a:bodyPr>
          <a:lstStyle/>
          <a:p>
            <a:pPr lvl="0" algn="l">
              <a:buFont typeface="Arial" pitchFamily="34" charset="0"/>
              <a:buChar char="•"/>
            </a:pPr>
            <a:r>
              <a:rPr lang="en-US" sz="1600" dirty="0" smtClean="0">
                <a:solidFill>
                  <a:schemeClr val="tx1"/>
                </a:solidFill>
              </a:rPr>
              <a:t> </a:t>
            </a:r>
            <a:r>
              <a:rPr lang="en-US" sz="1600" b="1" dirty="0" smtClean="0">
                <a:solidFill>
                  <a:schemeClr val="accent1"/>
                </a:solidFill>
              </a:rPr>
              <a:t>The Central Govt. proposes to supplement their efforts by providing technical and financial support through National Program for Prevention and Control of Cancer, Diabetes, CVD and Stroke</a:t>
            </a:r>
            <a:r>
              <a:rPr lang="en-US" sz="1600" dirty="0" smtClean="0">
                <a:solidFill>
                  <a:schemeClr val="tx1"/>
                </a:solidFill>
              </a:rPr>
              <a:t> (NPCDCS).</a:t>
            </a:r>
          </a:p>
          <a:p>
            <a:pPr lvl="0" algn="l"/>
            <a:endParaRPr lang="en-US" sz="1600" dirty="0" smtClean="0">
              <a:solidFill>
                <a:schemeClr val="tx1"/>
              </a:solidFill>
            </a:endParaRPr>
          </a:p>
          <a:p>
            <a:pPr lvl="0" algn="l">
              <a:buFont typeface="Arial" pitchFamily="34" charset="0"/>
              <a:buChar char="•"/>
            </a:pPr>
            <a:r>
              <a:rPr lang="en-US" sz="1600" dirty="0" smtClean="0">
                <a:solidFill>
                  <a:schemeClr val="tx1"/>
                </a:solidFill>
              </a:rPr>
              <a:t> Two components viz. </a:t>
            </a:r>
            <a:r>
              <a:rPr lang="en-US" sz="1600" b="1" dirty="0" smtClean="0">
                <a:solidFill>
                  <a:schemeClr val="accent1"/>
                </a:solidFill>
              </a:rPr>
              <a:t>(</a:t>
            </a:r>
            <a:r>
              <a:rPr lang="en-US" sz="1600" b="1" dirty="0" err="1" smtClean="0">
                <a:solidFill>
                  <a:schemeClr val="accent1"/>
                </a:solidFill>
              </a:rPr>
              <a:t>i</a:t>
            </a:r>
            <a:r>
              <a:rPr lang="en-US" sz="1600" b="1" dirty="0" smtClean="0">
                <a:solidFill>
                  <a:schemeClr val="accent1"/>
                </a:solidFill>
              </a:rPr>
              <a:t>) Cancer &amp; (ii) Diabetes, CVDs  &amp; Stroke</a:t>
            </a:r>
            <a:r>
              <a:rPr lang="en-US" sz="1600" dirty="0" smtClean="0">
                <a:solidFill>
                  <a:schemeClr val="tx1"/>
                </a:solidFill>
              </a:rPr>
              <a:t>.</a:t>
            </a:r>
          </a:p>
          <a:p>
            <a:pPr lvl="0" algn="l"/>
            <a:r>
              <a:rPr lang="en-US" sz="1600" dirty="0" smtClean="0">
                <a:solidFill>
                  <a:schemeClr val="tx1"/>
                </a:solidFill>
              </a:rPr>
              <a:t> These two components have been </a:t>
            </a:r>
            <a:r>
              <a:rPr lang="en-US" sz="1600" b="1" dirty="0" smtClean="0">
                <a:solidFill>
                  <a:schemeClr val="accent1"/>
                </a:solidFill>
              </a:rPr>
              <a:t>integrated at different levels</a:t>
            </a:r>
            <a:r>
              <a:rPr lang="en-US" sz="1600" dirty="0" smtClean="0">
                <a:solidFill>
                  <a:schemeClr val="tx1"/>
                </a:solidFill>
              </a:rPr>
              <a:t> as far as possible for optimal utilization of the resources.</a:t>
            </a:r>
          </a:p>
          <a:p>
            <a:pPr lvl="0" algn="l"/>
            <a:endParaRPr lang="en-US" sz="1600" dirty="0" smtClean="0">
              <a:solidFill>
                <a:schemeClr val="tx1"/>
              </a:solidFill>
            </a:endParaRPr>
          </a:p>
          <a:p>
            <a:pPr lvl="0" algn="l">
              <a:buFont typeface="Arial" pitchFamily="34" charset="0"/>
              <a:buChar char="•"/>
            </a:pPr>
            <a:r>
              <a:rPr lang="en-US" sz="1600" dirty="0" smtClean="0">
                <a:solidFill>
                  <a:schemeClr val="tx1"/>
                </a:solidFill>
              </a:rPr>
              <a:t>  The activities at </a:t>
            </a:r>
            <a:r>
              <a:rPr lang="en-US" sz="1600" b="1" dirty="0" smtClean="0">
                <a:solidFill>
                  <a:schemeClr val="accent1"/>
                </a:solidFill>
              </a:rPr>
              <a:t>State, Districts, CHC and Sub Centre level </a:t>
            </a:r>
            <a:r>
              <a:rPr lang="en-US" sz="1600" dirty="0" smtClean="0">
                <a:solidFill>
                  <a:schemeClr val="tx1"/>
                </a:solidFill>
              </a:rPr>
              <a:t>have been planned under the </a:t>
            </a:r>
            <a:r>
              <a:rPr lang="en-US" sz="1600" dirty="0" err="1" smtClean="0">
                <a:solidFill>
                  <a:schemeClr val="tx1"/>
                </a:solidFill>
              </a:rPr>
              <a:t>programme</a:t>
            </a:r>
            <a:r>
              <a:rPr lang="en-US" sz="1600" dirty="0" smtClean="0">
                <a:solidFill>
                  <a:schemeClr val="tx1"/>
                </a:solidFill>
              </a:rPr>
              <a:t> and will be closely monitored through </a:t>
            </a:r>
            <a:r>
              <a:rPr lang="en-US" sz="1600" b="1" dirty="0" smtClean="0">
                <a:solidFill>
                  <a:schemeClr val="accent1"/>
                </a:solidFill>
              </a:rPr>
              <a:t>NCD cell </a:t>
            </a:r>
            <a:r>
              <a:rPr lang="en-US" sz="1600" dirty="0" smtClean="0">
                <a:solidFill>
                  <a:schemeClr val="tx1"/>
                </a:solidFill>
              </a:rPr>
              <a:t>at different levels.</a:t>
            </a:r>
          </a:p>
          <a:p>
            <a:pPr algn="l"/>
            <a:r>
              <a:rPr lang="en-US" sz="1600" dirty="0" smtClean="0">
                <a:solidFill>
                  <a:schemeClr val="tx1"/>
                </a:solidFill>
              </a:rPr>
              <a:t> </a:t>
            </a:r>
          </a:p>
          <a:p>
            <a:pPr lvl="0" algn="l">
              <a:buFont typeface="Arial" pitchFamily="34" charset="0"/>
              <a:buChar char="•"/>
            </a:pPr>
            <a:r>
              <a:rPr lang="en-US" sz="1600" dirty="0" smtClean="0">
                <a:solidFill>
                  <a:schemeClr val="tx1"/>
                </a:solidFill>
              </a:rPr>
              <a:t> Aims at </a:t>
            </a:r>
            <a:r>
              <a:rPr lang="en-US" sz="1600" b="1" dirty="0" smtClean="0">
                <a:solidFill>
                  <a:schemeClr val="accent1"/>
                </a:solidFill>
              </a:rPr>
              <a:t>integration of NCD interventions in the NRHM framework for optimization of scarce resources and provision of seamless services </a:t>
            </a:r>
            <a:r>
              <a:rPr lang="en-US" sz="1600" dirty="0" smtClean="0">
                <a:solidFill>
                  <a:schemeClr val="tx1"/>
                </a:solidFill>
              </a:rPr>
              <a:t>to the end customer / patients as also for ensuring long term sustainability of interventions. </a:t>
            </a:r>
          </a:p>
          <a:p>
            <a:pPr algn="l"/>
            <a:r>
              <a:rPr lang="en-US" sz="1600" dirty="0" smtClean="0">
                <a:solidFill>
                  <a:schemeClr val="tx1"/>
                </a:solidFill>
              </a:rPr>
              <a:t> </a:t>
            </a:r>
          </a:p>
          <a:p>
            <a:pPr lvl="0" algn="l">
              <a:buFont typeface="Arial" pitchFamily="34" charset="0"/>
              <a:buChar char="•"/>
            </a:pPr>
            <a:r>
              <a:rPr lang="en-US" sz="1600" dirty="0" smtClean="0">
                <a:solidFill>
                  <a:schemeClr val="tx1"/>
                </a:solidFill>
              </a:rPr>
              <a:t> </a:t>
            </a:r>
            <a:r>
              <a:rPr lang="en-US" sz="1600" b="1" dirty="0" smtClean="0">
                <a:solidFill>
                  <a:schemeClr val="accent1"/>
                </a:solidFill>
              </a:rPr>
              <a:t>The institutionalization of NPCDCS at district level within the District Health Society, sharing administrative and financial structure of NRHM </a:t>
            </a:r>
            <a:r>
              <a:rPr lang="en-US" sz="1600" dirty="0" smtClean="0">
                <a:solidFill>
                  <a:schemeClr val="tx1"/>
                </a:solidFill>
              </a:rPr>
              <a:t>becomes a crucial </a:t>
            </a:r>
            <a:r>
              <a:rPr lang="en-US" sz="1600" dirty="0" err="1" smtClean="0">
                <a:solidFill>
                  <a:schemeClr val="tx1"/>
                </a:solidFill>
              </a:rPr>
              <a:t>programme</a:t>
            </a:r>
            <a:r>
              <a:rPr lang="en-US" sz="1600" dirty="0" smtClean="0">
                <a:solidFill>
                  <a:schemeClr val="tx1"/>
                </a:solidFill>
              </a:rPr>
              <a:t> strategy for NPCDCS.</a:t>
            </a:r>
          </a:p>
          <a:p>
            <a:pPr lvl="0" algn="l"/>
            <a:endParaRPr lang="en-US" sz="1600" dirty="0" smtClean="0">
              <a:solidFill>
                <a:schemeClr val="tx1"/>
              </a:solidFill>
            </a:endParaRPr>
          </a:p>
          <a:p>
            <a:pPr algn="l">
              <a:buFont typeface="Arial" pitchFamily="34" charset="0"/>
              <a:buChar char="•"/>
            </a:pPr>
            <a:r>
              <a:rPr lang="en-US" sz="1600" dirty="0" smtClean="0">
                <a:solidFill>
                  <a:schemeClr val="tx1"/>
                </a:solidFill>
              </a:rPr>
              <a:t> </a:t>
            </a:r>
            <a:r>
              <a:rPr lang="en-US" sz="1600" b="1" dirty="0" smtClean="0">
                <a:solidFill>
                  <a:schemeClr val="accent1"/>
                </a:solidFill>
              </a:rPr>
              <a:t>Pilot </a:t>
            </a:r>
            <a:r>
              <a:rPr lang="en-US" sz="1600" b="1" dirty="0" err="1" smtClean="0">
                <a:solidFill>
                  <a:schemeClr val="accent1"/>
                </a:solidFill>
              </a:rPr>
              <a:t>programme</a:t>
            </a:r>
            <a:r>
              <a:rPr lang="en-US" sz="1600" b="1" dirty="0" smtClean="0">
                <a:solidFill>
                  <a:schemeClr val="accent1"/>
                </a:solidFill>
              </a:rPr>
              <a:t> was launched on 4</a:t>
            </a:r>
            <a:r>
              <a:rPr lang="en-US" sz="1600" b="1" baseline="30000" dirty="0" smtClean="0">
                <a:solidFill>
                  <a:schemeClr val="accent1"/>
                </a:solidFill>
              </a:rPr>
              <a:t>th</a:t>
            </a:r>
            <a:r>
              <a:rPr lang="en-US" sz="1600" b="1" dirty="0" smtClean="0">
                <a:solidFill>
                  <a:schemeClr val="accent1"/>
                </a:solidFill>
              </a:rPr>
              <a:t> January 2008  in 7 states covering one district each </a:t>
            </a:r>
          </a:p>
          <a:p>
            <a:pPr lvl="0" algn="l">
              <a:buFont typeface="Arial" pitchFamily="34" charset="0"/>
              <a:buChar char="•"/>
            </a:pPr>
            <a:endParaRPr lang="en-US" sz="1600" dirty="0" smtClean="0">
              <a:solidFill>
                <a:schemeClr val="tx1"/>
              </a:solidFill>
            </a:endParaRPr>
          </a:p>
          <a:p>
            <a:pPr algn="l">
              <a:buFont typeface="Arial" pitchFamily="34" charset="0"/>
              <a:buChar char="•"/>
            </a:pPr>
            <a:endParaRPr lang="en-US" sz="1600"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3782</TotalTime>
  <Words>3166</Words>
  <Application>Microsoft Office PowerPoint</Application>
  <PresentationFormat>On-screen Show (4:3)</PresentationFormat>
  <Paragraphs>493</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Solstice</vt:lpstr>
      <vt:lpstr>           </vt:lpstr>
      <vt:lpstr>FRAMEWORK</vt:lpstr>
      <vt:lpstr>Burden of Non-communicable Diseases </vt:lpstr>
      <vt:lpstr>Action Plan for the Global Strategy for the Prevention and Control of  Noncommunicable Diseases </vt:lpstr>
      <vt:lpstr>OBJECTIVES OF THE GLOBAL PLAN </vt:lpstr>
      <vt:lpstr>CANCERS</vt:lpstr>
      <vt:lpstr>DIABETES</vt:lpstr>
      <vt:lpstr>CARDIOVASCULAR  DISEASES</vt:lpstr>
      <vt:lpstr>                                                                                                                                           NPCDCS </vt:lpstr>
      <vt:lpstr>NPCDCS </vt:lpstr>
      <vt:lpstr>Objectives of NPCDCS</vt:lpstr>
      <vt:lpstr>Prevention through behavior change  </vt:lpstr>
      <vt:lpstr>  Early diagnosis</vt:lpstr>
      <vt:lpstr>                            Treatment </vt:lpstr>
      <vt:lpstr>Supervision, monitoring and evaluation  </vt:lpstr>
      <vt:lpstr>India -Map showing the States to implement NPCDCS</vt:lpstr>
      <vt:lpstr>Slide 17</vt:lpstr>
      <vt:lpstr>Slide 18</vt:lpstr>
      <vt:lpstr> Institutional framework for the implementation of NPCDCS activities </vt:lpstr>
      <vt:lpstr>State Health Society (SHS): </vt:lpstr>
      <vt:lpstr>              Technical Resource Groups </vt:lpstr>
      <vt:lpstr>  </vt:lpstr>
      <vt:lpstr>The National NCD Cell will be supported by  contractual staff.   S. No. Name of post No. of posts 1. National Program Officer (NCD) 1 2. National Program Officer (Training &amp; Coordination) 1 3. National Program Officer (M&amp; E and Surveillance) 1 4. National Epidemiologist 1 5. Financial Consultant 1 6. Technical Officer (Health Management) 1 7. Technical Officer (Nutrition) 1 8. Technical Officer (Physiotherapy) 1 9. Technical Officer (IEC) 1 10. Logistic Coordinator 1 11. M&amp; E Officer 1 12. Data Manager 1 13. Computer Assistant 2 14. Technical Assistant 2 TOTAL 16 </vt:lpstr>
      <vt:lpstr>                                                                              State NCD cell </vt:lpstr>
      <vt:lpstr>Role and responsibilities of the State NCD Cell is as under: </vt:lpstr>
      <vt:lpstr>Role and responsibilities of the State NCD Cell contd….  </vt:lpstr>
      <vt:lpstr>District NCD Cell </vt:lpstr>
      <vt:lpstr>Role and responsibilities of the District NCD Cell </vt:lpstr>
      <vt:lpstr>Activities under NPCDCS at various levels </vt:lpstr>
      <vt:lpstr>Opportunistic Screening   </vt:lpstr>
      <vt:lpstr>Activities at Community Health Centre </vt:lpstr>
      <vt:lpstr>Some features of NCD Cell at CHC</vt:lpstr>
      <vt:lpstr>  Activities at District Level   </vt:lpstr>
      <vt:lpstr>Opportunistic screening </vt:lpstr>
      <vt:lpstr> Home Based Palliative Care </vt:lpstr>
      <vt:lpstr>Activities at State level </vt:lpstr>
      <vt:lpstr>Activities at Central level </vt:lpstr>
      <vt:lpstr>Financial Provision for State &amp; District under NPCDCS </vt:lpstr>
      <vt:lpstr>         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Gaurij</dc:creator>
  <cp:lastModifiedBy>Gaurij</cp:lastModifiedBy>
  <cp:revision>84</cp:revision>
  <dcterms:created xsi:type="dcterms:W3CDTF">2006-08-16T00:00:00Z</dcterms:created>
  <dcterms:modified xsi:type="dcterms:W3CDTF">2012-09-27T14:54:09Z</dcterms:modified>
</cp:coreProperties>
</file>